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1" r:id="rId22"/>
    <p:sldId id="278" r:id="rId23"/>
    <p:sldId id="279" r:id="rId24"/>
    <p:sldId id="282" r:id="rId25"/>
    <p:sldId id="280" r:id="rId26"/>
    <p:sldId id="281" r:id="rId27"/>
    <p:sldId id="284" r:id="rId28"/>
    <p:sldId id="291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296" r:id="rId44"/>
    <p:sldId id="300" r:id="rId45"/>
    <p:sldId id="302" r:id="rId46"/>
    <p:sldId id="304" r:id="rId47"/>
    <p:sldId id="303" r:id="rId48"/>
    <p:sldId id="301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414D8-B1C0-464A-A140-72D64B1CA8E1}" type="doc">
      <dgm:prSet loTypeId="urn:microsoft.com/office/officeart/2005/8/layout/arrow2" loCatId="process" qsTypeId="urn:microsoft.com/office/officeart/2005/8/quickstyle/3d3" qsCatId="3D" csTypeId="urn:microsoft.com/office/officeart/2005/8/colors/accent1_2" csCatId="accent1" phldr="1"/>
      <dgm:spPr/>
    </dgm:pt>
    <dgm:pt modelId="{0E580323-566C-48AC-9649-BB1EA7DB6DA1}">
      <dgm:prSet phldrT="[Text]"/>
      <dgm:spPr/>
      <dgm:t>
        <a:bodyPr/>
        <a:lstStyle/>
        <a:p>
          <a:r>
            <a:rPr lang="en-US" dirty="0"/>
            <a:t>From </a:t>
          </a:r>
          <a:r>
            <a:rPr lang="en-US" b="1" dirty="0"/>
            <a:t>the construct</a:t>
          </a:r>
        </a:p>
      </dgm:t>
    </dgm:pt>
    <dgm:pt modelId="{8D32B930-F49D-4045-AFC8-8037A5643F15}" type="parTrans" cxnId="{E1F4EF9E-8C84-486E-BA1E-B7FF09C0B89C}">
      <dgm:prSet/>
      <dgm:spPr/>
      <dgm:t>
        <a:bodyPr/>
        <a:lstStyle/>
        <a:p>
          <a:endParaRPr lang="en-US"/>
        </a:p>
      </dgm:t>
    </dgm:pt>
    <dgm:pt modelId="{6AA90349-C59F-49B8-B7DC-0A30DE213D25}" type="sibTrans" cxnId="{E1F4EF9E-8C84-486E-BA1E-B7FF09C0B89C}">
      <dgm:prSet/>
      <dgm:spPr/>
      <dgm:t>
        <a:bodyPr/>
        <a:lstStyle/>
        <a:p>
          <a:endParaRPr lang="en-US"/>
        </a:p>
      </dgm:t>
    </dgm:pt>
    <dgm:pt modelId="{F0BBE158-BC5A-47DB-B954-078011A0D668}">
      <dgm:prSet phldrT="[Text]"/>
      <dgm:spPr/>
      <dgm:t>
        <a:bodyPr/>
        <a:lstStyle/>
        <a:p>
          <a:r>
            <a:rPr lang="en-US" dirty="0"/>
            <a:t>(Maybe) for differential drive [turtlebot3], aim is to provide workflow schema</a:t>
          </a:r>
        </a:p>
      </dgm:t>
    </dgm:pt>
    <dgm:pt modelId="{B872348A-CBCE-430B-A032-64D687B76F8B}" type="parTrans" cxnId="{40A98664-BEC6-4DA2-8673-358EAA60AE44}">
      <dgm:prSet/>
      <dgm:spPr/>
      <dgm:t>
        <a:bodyPr/>
        <a:lstStyle/>
        <a:p>
          <a:endParaRPr lang="en-US"/>
        </a:p>
      </dgm:t>
    </dgm:pt>
    <dgm:pt modelId="{CB99B2EE-7D71-4EE0-9671-89C67E563067}" type="sibTrans" cxnId="{40A98664-BEC6-4DA2-8673-358EAA60AE44}">
      <dgm:prSet/>
      <dgm:spPr/>
      <dgm:t>
        <a:bodyPr/>
        <a:lstStyle/>
        <a:p>
          <a:endParaRPr lang="en-US"/>
        </a:p>
      </dgm:t>
    </dgm:pt>
    <dgm:pt modelId="{24B5FE0B-7E49-472F-A2EA-0BFC8C71DA21}">
      <dgm:prSet phldrT="[Text]"/>
      <dgm:spPr/>
      <dgm:t>
        <a:bodyPr/>
        <a:lstStyle/>
        <a:p>
          <a:r>
            <a:rPr lang="en-US" dirty="0"/>
            <a:t>Implementation on Ackermann based drive in gazebo</a:t>
          </a:r>
        </a:p>
      </dgm:t>
    </dgm:pt>
    <dgm:pt modelId="{4AA4D5E8-CE42-43DB-9C4B-471BB40DFFEE}" type="parTrans" cxnId="{C9852F83-888D-4F4F-97E0-FCD7FFBC9FBA}">
      <dgm:prSet/>
      <dgm:spPr/>
      <dgm:t>
        <a:bodyPr/>
        <a:lstStyle/>
        <a:p>
          <a:endParaRPr lang="en-US"/>
        </a:p>
      </dgm:t>
    </dgm:pt>
    <dgm:pt modelId="{E38F40DE-661D-4FE0-9BC4-9A1C0C1C220B}" type="sibTrans" cxnId="{C9852F83-888D-4F4F-97E0-FCD7FFBC9FBA}">
      <dgm:prSet/>
      <dgm:spPr/>
      <dgm:t>
        <a:bodyPr/>
        <a:lstStyle/>
        <a:p>
          <a:endParaRPr lang="en-US"/>
        </a:p>
      </dgm:t>
    </dgm:pt>
    <dgm:pt modelId="{104F8A25-85C6-48F2-8A12-5E762E27815C}" type="pres">
      <dgm:prSet presAssocID="{ADF414D8-B1C0-464A-A140-72D64B1CA8E1}" presName="arrowDiagram" presStyleCnt="0">
        <dgm:presLayoutVars>
          <dgm:chMax val="5"/>
          <dgm:dir/>
          <dgm:resizeHandles val="exact"/>
        </dgm:presLayoutVars>
      </dgm:prSet>
      <dgm:spPr/>
    </dgm:pt>
    <dgm:pt modelId="{7AB1A96E-FD2B-40E3-A9B2-72E320A3289F}" type="pres">
      <dgm:prSet presAssocID="{ADF414D8-B1C0-464A-A140-72D64B1CA8E1}" presName="arrow" presStyleLbl="bgShp" presStyleIdx="0" presStyleCnt="1"/>
      <dgm:spPr/>
    </dgm:pt>
    <dgm:pt modelId="{604A41A7-3201-46A5-AE08-B4BC7B994857}" type="pres">
      <dgm:prSet presAssocID="{ADF414D8-B1C0-464A-A140-72D64B1CA8E1}" presName="arrowDiagram3" presStyleCnt="0"/>
      <dgm:spPr/>
    </dgm:pt>
    <dgm:pt modelId="{88FA01BD-B2C8-4108-89AE-87D8850B9B34}" type="pres">
      <dgm:prSet presAssocID="{0E580323-566C-48AC-9649-BB1EA7DB6DA1}" presName="bullet3a" presStyleLbl="node1" presStyleIdx="0" presStyleCnt="3"/>
      <dgm:spPr/>
    </dgm:pt>
    <dgm:pt modelId="{F9B62316-53A0-43EA-8A13-9279D85994D9}" type="pres">
      <dgm:prSet presAssocID="{0E580323-566C-48AC-9649-BB1EA7DB6DA1}" presName="textBox3a" presStyleLbl="revTx" presStyleIdx="0" presStyleCnt="3">
        <dgm:presLayoutVars>
          <dgm:bulletEnabled val="1"/>
        </dgm:presLayoutVars>
      </dgm:prSet>
      <dgm:spPr/>
    </dgm:pt>
    <dgm:pt modelId="{99AA457A-BDEA-47AB-B9AB-78CEE2478C32}" type="pres">
      <dgm:prSet presAssocID="{F0BBE158-BC5A-47DB-B954-078011A0D668}" presName="bullet3b" presStyleLbl="node1" presStyleIdx="1" presStyleCnt="3"/>
      <dgm:spPr/>
    </dgm:pt>
    <dgm:pt modelId="{9C7BA4F6-87EE-41FA-93ED-742EB990746E}" type="pres">
      <dgm:prSet presAssocID="{F0BBE158-BC5A-47DB-B954-078011A0D668}" presName="textBox3b" presStyleLbl="revTx" presStyleIdx="1" presStyleCnt="3">
        <dgm:presLayoutVars>
          <dgm:bulletEnabled val="1"/>
        </dgm:presLayoutVars>
      </dgm:prSet>
      <dgm:spPr/>
    </dgm:pt>
    <dgm:pt modelId="{95F2A09F-4AFB-4A12-B2EE-FD271082143E}" type="pres">
      <dgm:prSet presAssocID="{24B5FE0B-7E49-472F-A2EA-0BFC8C71DA21}" presName="bullet3c" presStyleLbl="node1" presStyleIdx="2" presStyleCnt="3"/>
      <dgm:spPr/>
    </dgm:pt>
    <dgm:pt modelId="{58EFCD23-E87D-43F6-B924-DC96AA139830}" type="pres">
      <dgm:prSet presAssocID="{24B5FE0B-7E49-472F-A2EA-0BFC8C71DA21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7B611118-630E-4F17-A9B4-C8679950ED64}" type="presOf" srcId="{0E580323-566C-48AC-9649-BB1EA7DB6DA1}" destId="{F9B62316-53A0-43EA-8A13-9279D85994D9}" srcOrd="0" destOrd="0" presId="urn:microsoft.com/office/officeart/2005/8/layout/arrow2"/>
    <dgm:cxn modelId="{29D1F219-29FB-4C86-9A1D-E9A6557335B6}" type="presOf" srcId="{F0BBE158-BC5A-47DB-B954-078011A0D668}" destId="{9C7BA4F6-87EE-41FA-93ED-742EB990746E}" srcOrd="0" destOrd="0" presId="urn:microsoft.com/office/officeart/2005/8/layout/arrow2"/>
    <dgm:cxn modelId="{40A98664-BEC6-4DA2-8673-358EAA60AE44}" srcId="{ADF414D8-B1C0-464A-A140-72D64B1CA8E1}" destId="{F0BBE158-BC5A-47DB-B954-078011A0D668}" srcOrd="1" destOrd="0" parTransId="{B872348A-CBCE-430B-A032-64D687B76F8B}" sibTransId="{CB99B2EE-7D71-4EE0-9671-89C67E563067}"/>
    <dgm:cxn modelId="{C9852F83-888D-4F4F-97E0-FCD7FFBC9FBA}" srcId="{ADF414D8-B1C0-464A-A140-72D64B1CA8E1}" destId="{24B5FE0B-7E49-472F-A2EA-0BFC8C71DA21}" srcOrd="2" destOrd="0" parTransId="{4AA4D5E8-CE42-43DB-9C4B-471BB40DFFEE}" sibTransId="{E38F40DE-661D-4FE0-9BC4-9A1C0C1C220B}"/>
    <dgm:cxn modelId="{E1F4EF9E-8C84-486E-BA1E-B7FF09C0B89C}" srcId="{ADF414D8-B1C0-464A-A140-72D64B1CA8E1}" destId="{0E580323-566C-48AC-9649-BB1EA7DB6DA1}" srcOrd="0" destOrd="0" parTransId="{8D32B930-F49D-4045-AFC8-8037A5643F15}" sibTransId="{6AA90349-C59F-49B8-B7DC-0A30DE213D25}"/>
    <dgm:cxn modelId="{07B82ABC-C07A-4CEE-916D-449D52A3647D}" type="presOf" srcId="{24B5FE0B-7E49-472F-A2EA-0BFC8C71DA21}" destId="{58EFCD23-E87D-43F6-B924-DC96AA139830}" srcOrd="0" destOrd="0" presId="urn:microsoft.com/office/officeart/2005/8/layout/arrow2"/>
    <dgm:cxn modelId="{2B33C3FD-F977-404F-ADDF-D7B18FC716D0}" type="presOf" srcId="{ADF414D8-B1C0-464A-A140-72D64B1CA8E1}" destId="{104F8A25-85C6-48F2-8A12-5E762E27815C}" srcOrd="0" destOrd="0" presId="urn:microsoft.com/office/officeart/2005/8/layout/arrow2"/>
    <dgm:cxn modelId="{BDBF4F4E-DFB0-4E2E-812D-DE36456D3EAC}" type="presParOf" srcId="{104F8A25-85C6-48F2-8A12-5E762E27815C}" destId="{7AB1A96E-FD2B-40E3-A9B2-72E320A3289F}" srcOrd="0" destOrd="0" presId="urn:microsoft.com/office/officeart/2005/8/layout/arrow2"/>
    <dgm:cxn modelId="{CD1DC7BB-68F7-40B3-AA52-758D119C8107}" type="presParOf" srcId="{104F8A25-85C6-48F2-8A12-5E762E27815C}" destId="{604A41A7-3201-46A5-AE08-B4BC7B994857}" srcOrd="1" destOrd="0" presId="urn:microsoft.com/office/officeart/2005/8/layout/arrow2"/>
    <dgm:cxn modelId="{A318A0FF-FBC3-42F0-AA33-5C3B799639B2}" type="presParOf" srcId="{604A41A7-3201-46A5-AE08-B4BC7B994857}" destId="{88FA01BD-B2C8-4108-89AE-87D8850B9B34}" srcOrd="0" destOrd="0" presId="urn:microsoft.com/office/officeart/2005/8/layout/arrow2"/>
    <dgm:cxn modelId="{4E8AA176-2A88-4E54-8EF7-8AF65BB4F299}" type="presParOf" srcId="{604A41A7-3201-46A5-AE08-B4BC7B994857}" destId="{F9B62316-53A0-43EA-8A13-9279D85994D9}" srcOrd="1" destOrd="0" presId="urn:microsoft.com/office/officeart/2005/8/layout/arrow2"/>
    <dgm:cxn modelId="{62629E80-E08F-4A93-9D6D-09C7BE461FC8}" type="presParOf" srcId="{604A41A7-3201-46A5-AE08-B4BC7B994857}" destId="{99AA457A-BDEA-47AB-B9AB-78CEE2478C32}" srcOrd="2" destOrd="0" presId="urn:microsoft.com/office/officeart/2005/8/layout/arrow2"/>
    <dgm:cxn modelId="{E6077209-5603-4F4B-AF99-AB24DC7D2027}" type="presParOf" srcId="{604A41A7-3201-46A5-AE08-B4BC7B994857}" destId="{9C7BA4F6-87EE-41FA-93ED-742EB990746E}" srcOrd="3" destOrd="0" presId="urn:microsoft.com/office/officeart/2005/8/layout/arrow2"/>
    <dgm:cxn modelId="{2AF884AF-E0DE-42A2-B8EE-AE3040D97A8E}" type="presParOf" srcId="{604A41A7-3201-46A5-AE08-B4BC7B994857}" destId="{95F2A09F-4AFB-4A12-B2EE-FD271082143E}" srcOrd="4" destOrd="0" presId="urn:microsoft.com/office/officeart/2005/8/layout/arrow2"/>
    <dgm:cxn modelId="{419D0E7A-6C92-4FCA-A383-04633881143C}" type="presParOf" srcId="{604A41A7-3201-46A5-AE08-B4BC7B994857}" destId="{58EFCD23-E87D-43F6-B924-DC96AA139830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1A96E-FD2B-40E3-A9B2-72E320A3289F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01BD-B2C8-4108-89AE-87D8850B9B34}">
      <dsp:nvSpPr>
        <dsp:cNvPr id="0" name=""/>
        <dsp:cNvSpPr/>
      </dsp:nvSpPr>
      <dsp:spPr>
        <a:xfrm>
          <a:off x="1032256" y="3675549"/>
          <a:ext cx="211328" cy="211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B62316-53A0-43EA-8A13-9279D85994D9}">
      <dsp:nvSpPr>
        <dsp:cNvPr id="0" name=""/>
        <dsp:cNvSpPr/>
      </dsp:nvSpPr>
      <dsp:spPr>
        <a:xfrm>
          <a:off x="1137920" y="3781213"/>
          <a:ext cx="1893824" cy="14681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 </a:t>
          </a:r>
          <a:r>
            <a:rPr lang="en-US" sz="2000" b="1" kern="1200" dirty="0"/>
            <a:t>the construct</a:t>
          </a:r>
        </a:p>
      </dsp:txBody>
      <dsp:txXfrm>
        <a:off x="1137920" y="3781213"/>
        <a:ext cx="1893824" cy="1468120"/>
      </dsp:txXfrm>
    </dsp:sp>
    <dsp:sp modelId="{99AA457A-BDEA-47AB-B9AB-78CEE2478C32}">
      <dsp:nvSpPr>
        <dsp:cNvPr id="0" name=""/>
        <dsp:cNvSpPr/>
      </dsp:nvSpPr>
      <dsp:spPr>
        <a:xfrm>
          <a:off x="2897632" y="2294805"/>
          <a:ext cx="382016" cy="382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7BA4F6-87EE-41FA-93ED-742EB990746E}">
      <dsp:nvSpPr>
        <dsp:cNvPr id="0" name=""/>
        <dsp:cNvSpPr/>
      </dsp:nvSpPr>
      <dsp:spPr>
        <a:xfrm>
          <a:off x="3088640" y="2485813"/>
          <a:ext cx="1950720" cy="27635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(Maybe) for differential drive [turtlebot3], aim is to provide workflow schema</a:t>
          </a:r>
        </a:p>
      </dsp:txBody>
      <dsp:txXfrm>
        <a:off x="3088640" y="2485813"/>
        <a:ext cx="1950720" cy="2763519"/>
      </dsp:txXfrm>
    </dsp:sp>
    <dsp:sp modelId="{95F2A09F-4AFB-4A12-B2EE-FD271082143E}">
      <dsp:nvSpPr>
        <dsp:cNvPr id="0" name=""/>
        <dsp:cNvSpPr/>
      </dsp:nvSpPr>
      <dsp:spPr>
        <a:xfrm>
          <a:off x="5140960" y="1454573"/>
          <a:ext cx="528320" cy="528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EFCD23-E87D-43F6-B924-DC96AA139830}">
      <dsp:nvSpPr>
        <dsp:cNvPr id="0" name=""/>
        <dsp:cNvSpPr/>
      </dsp:nvSpPr>
      <dsp:spPr>
        <a:xfrm>
          <a:off x="5405120" y="1718733"/>
          <a:ext cx="1950720" cy="35306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Implementation on Ackermann based drive in gazebo</a:t>
          </a:r>
        </a:p>
      </dsp:txBody>
      <dsp:txXfrm>
        <a:off x="5405120" y="1718733"/>
        <a:ext cx="1950720" cy="3530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203E5-A7F9-4CB5-9957-9CEFF365DF91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104D7-58CA-49A9-8B25-1688B74DF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46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104D7-58CA-49A9-8B25-1688B74DF0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1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https://www.sciencedirect.com/science/article/pii/S0957415820300684</a:t>
            </a:r>
          </a:p>
          <a:p>
            <a:endParaRPr lang="en-US" dirty="0"/>
          </a:p>
          <a:p>
            <a:r>
              <a:rPr lang="en-US" dirty="0"/>
              <a:t>Here’s a quick overview of the supported platform types: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Differential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Vehicles with two independently driven wheels (e.g., robots like TurtleBot). Steering is achieved by varying wheel speeds.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Omnidirectional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Vehicles with specialized wheels (e.g., </a:t>
            </a:r>
            <a:r>
              <a:rPr lang="en-US" dirty="0" err="1"/>
              <a:t>Mecanum</a:t>
            </a:r>
            <a:r>
              <a:rPr lang="en-US" dirty="0"/>
              <a:t> or Omni-wheels) that allow movement in any direction without changing orientation.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Ackermann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Vehicles with car-like steering geometry, where front wheels turn at different angles, commonly used in autonomous cars.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Legged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Robots with legs (e.g., quadrupeds like Spot or bipedal robots), designed for uneven terrains and complex mobility.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104D7-58CA-49A9-8B25-1688B74DF0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AA5D-390C-C1F4-F557-408FF759B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ABF82-27A0-0318-F2DB-721D1E412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6E0B-C65A-D874-D453-D6A24C85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08A07-DAB4-5F79-FB53-9C15D358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8900A-9D74-0205-D922-14F5F1CF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98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4705-023B-C116-4FC9-9D4F6A88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0A4C2-D702-F516-1871-FEC60E98C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BF571-FEBF-643E-513B-52B9855D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C0997-70E1-D0C7-3C4D-B36AD915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52690-504D-E0DE-5498-379FEC7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8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8E0D04-A72B-6F38-CB21-B1788BC6C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DA3C9-223C-5230-919D-1ABED558D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A8B5A-2F41-6D41-339B-5E36D149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4218A-0E0E-82AA-3884-7FDE9B8D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A9B81-699D-9F4D-17A7-71C97926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9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8FBF-03BE-9097-311F-F10AD2AE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97B6-3A36-8518-28B3-604BD5933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BFB2-21EA-5AD2-B05D-94E95D50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8557-F5B5-8158-9BED-249BCB81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333D9-335E-573E-1E6F-189F6C5E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5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241A-20BC-E314-B318-1C3B1C9F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130FD-6E0B-DAF3-0693-3AB8EB327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148A2-21AD-6381-DB48-70B1DEA3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66C72-3EE4-765A-D337-6436B80E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C1A27-FBD4-EA3F-385A-C91A3B3F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1E57-8043-27C6-0087-AD67771D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F82D-24ED-B544-5052-323FEA98A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6052F-9195-5045-CF41-D158DBECA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2A0D4-83EA-451E-5CA6-68D8D237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DEB57-BB43-EC0B-20AF-4D378498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0BF68-6078-3695-D39B-45249B1F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6F78-D555-A4C8-72CB-616A4663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09AF5-A05A-E73B-0670-4CAFE991B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5926D-37B3-A374-D0FE-E50C496CE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DA913-4865-55C0-C818-D42CDD361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96999-F941-0A39-4E2B-CB0594063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243F3-8C39-E0DE-4415-171F369E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DBC89-B500-103B-4FE6-F14CAE36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61F74-4BE8-1842-3203-8AE570DB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B5CF-DAE5-FF73-8D64-815F1D3A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0AB94-2F9A-829F-9B1A-2526A0CA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D5135-FABF-358F-AA26-33A6F127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18CFC-2D92-6601-1601-38F64736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0DDFB-5049-4E40-50E0-D690BA72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DCABD-4EE6-81EF-BBB8-AB098558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4C289-A466-210C-E218-67958BC8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4AB6-59C6-E767-0C22-4D719E30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2CAE-56C2-076C-B94F-AB833281F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2E664-18A5-FA1D-DBFC-5FBA86752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5F0F6-BBB0-1CB6-8419-40723CFE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0C9BA-9130-A4DC-A967-EF0C233A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35A50-0632-A5FA-3985-F86C001C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8183-FB08-2B5E-D6AF-213E8710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4C9E76-D6D7-875E-BB65-BF09D97FB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DAC63-0D83-7EAA-B554-94D99DED2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1A98-2B62-3422-AABC-FF74FEB3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D7F7A-AAE3-2182-A830-5F97103B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6B176-75CC-D16A-C0F5-8A0703E4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D5840-FD13-024D-8664-813ECAAD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78E11-1AB7-216B-38F6-8E604891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70B16-6D74-E1CC-AB64-AE81D5FFE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05339-B6C5-4489-B211-EA1027D19C1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DE61E-9943-0D3D-46AD-291BDFCAD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27A3-1B27-114A-94B0-B42FF1F2D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MPU-6050-Teapot-Project/" TargetMode="External"/><Relationship Id="rId2" Type="http://schemas.openxmlformats.org/officeDocument/2006/relationships/hyperlink" Target="https://howtomechatronics.com/tutorials/arduino/arduino-and-mpu6050-accelerometer-and-gyroscope-tutorial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en.wikipedia.org/wiki/Differential_wheeled_robo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ntrol.ros.org/master/doc/ros2_control_demos/example_2/doc/userdoc.html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F6D6F1-4AA3-95C7-C56E-180F0EFB7684}"/>
              </a:ext>
            </a:extLst>
          </p:cNvPr>
          <p:cNvSpPr txBox="1"/>
          <p:nvPr/>
        </p:nvSpPr>
        <p:spPr>
          <a:xfrm>
            <a:off x="1160390" y="1385004"/>
            <a:ext cx="11031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Title: Integrating the MPU6050 IMU Sensor in Autonomous Vehicle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Subtopics: Basics, Purpose, Data,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6273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5B2776-DF81-DDC8-D064-09F592CEEFE0}"/>
              </a:ext>
            </a:extLst>
          </p:cNvPr>
          <p:cNvSpPr txBox="1"/>
          <p:nvPr/>
        </p:nvSpPr>
        <p:spPr>
          <a:xfrm>
            <a:off x="1857054" y="1166587"/>
            <a:ext cx="73074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Implementation Challenges and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</a:t>
            </a:r>
            <a:r>
              <a:rPr lang="en-US" dirty="0"/>
              <a:t>: Managing IMU Drift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Combine IMU data with other sources, like LiDAR, using </a:t>
            </a:r>
            <a:r>
              <a:rPr lang="en-US" altLang="en-US" dirty="0" err="1"/>
              <a:t>robot_localization</a:t>
            </a:r>
            <a:r>
              <a:rPr lang="en-US" altLang="en-US" dirty="0"/>
              <a:t> for more accurate state estimation.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</a:t>
            </a:r>
            <a:r>
              <a:rPr lang="en-US" dirty="0"/>
              <a:t>: Processing IMU Data in Real-Time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 Preprocess data on Arduino to reduce computational load on RP4 and only send essential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</a:t>
            </a:r>
            <a:r>
              <a:rPr lang="en-US" dirty="0"/>
              <a:t>: Ensuring Stable Mounting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 Mount the IMU near the center of mass and use damping materials if necessary to reduce vibrations.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6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4320A-549A-9808-43BD-D89959836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45F5F1-2F11-E0B9-B93D-FFEF0E9C75F9}"/>
              </a:ext>
            </a:extLst>
          </p:cNvPr>
          <p:cNvSpPr txBox="1"/>
          <p:nvPr/>
        </p:nvSpPr>
        <p:spPr>
          <a:xfrm>
            <a:off x="2370760" y="669701"/>
            <a:ext cx="75540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/>
            </a:lvl1pPr>
            <a:lvl2pPr marL="742950" lvl="1" indent="-285750">
              <a:buFont typeface="Arial" panose="020B0604020202020204" pitchFamily="34" charset="0"/>
              <a:buChar char="•"/>
            </a:lvl2pPr>
          </a:lstStyle>
          <a:p>
            <a:r>
              <a:rPr lang="en-US" dirty="0"/>
              <a:t>Conclusion and Next Steps</a:t>
            </a:r>
          </a:p>
          <a:p>
            <a:r>
              <a:rPr lang="en-US" dirty="0"/>
              <a:t>Summary:</a:t>
            </a:r>
          </a:p>
          <a:p>
            <a:pPr lvl="1"/>
            <a:r>
              <a:rPr lang="en-US" dirty="0"/>
              <a:t>The MPU6050 provides essential orientation and acceleration data that improves localization and stability in our autonomous car project.</a:t>
            </a:r>
          </a:p>
          <a:p>
            <a:pPr lvl="1"/>
            <a:r>
              <a:rPr lang="en-US" dirty="0"/>
              <a:t>By integrating this data with other sensors, the car can more accurately navigate the environment.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Implement the IMU data publishing node on RP4.</a:t>
            </a:r>
          </a:p>
          <a:p>
            <a:pPr lvl="1"/>
            <a:r>
              <a:rPr lang="en-US" altLang="en-US" dirty="0"/>
              <a:t>Test data fusion with </a:t>
            </a:r>
            <a:r>
              <a:rPr lang="en-US" altLang="en-US" b="1" i="1" u="sng" dirty="0" err="1"/>
              <a:t>robot_localization</a:t>
            </a:r>
            <a:r>
              <a:rPr lang="en-US" altLang="en-US" b="1" i="1" u="sng" dirty="0"/>
              <a:t> </a:t>
            </a:r>
            <a:r>
              <a:rPr lang="en-US" altLang="en-US" dirty="0"/>
              <a:t>to verify the effectiveness of IMU in localization. </a:t>
            </a:r>
          </a:p>
          <a:p>
            <a:pPr lvl="1"/>
            <a:r>
              <a:rPr lang="en-US" dirty="0"/>
              <a:t>Fine-tune the IMU data usage based on initial testing and project needs.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9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3BC34-7A45-5B30-84AA-A8210934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6A2D4105-698D-B3AF-928C-98F92013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05" y="0"/>
            <a:ext cx="6570894" cy="36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nections">
            <a:extLst>
              <a:ext uri="{FF2B5EF4-FFF2-40B4-BE49-F238E27FC236}">
                <a16:creationId xmlns:a16="http://schemas.microsoft.com/office/drawing/2014/main" id="{CC993A85-FB1B-9DC4-8CA3-C30E6EC1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15092"/>
            <a:ext cx="6782980" cy="451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D31184B-59A8-3747-CBF2-E30DA91E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249" y="3696128"/>
            <a:ext cx="3529751" cy="311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6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5EE01-0334-65FA-B134-596FE0D93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9BNTZ3KADXK4S8">
            <a:hlinkClick r:id="" action="ppaction://media"/>
            <a:extLst>
              <a:ext uri="{FF2B5EF4-FFF2-40B4-BE49-F238E27FC236}">
                <a16:creationId xmlns:a16="http://schemas.microsoft.com/office/drawing/2014/main" id="{4BA386B3-FC9B-8ED1-80D8-4BB75D85B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MPU6050 IMU 3-Axis Accelerometer and 3-Axis Gyroscope">
            <a:extLst>
              <a:ext uri="{FF2B5EF4-FFF2-40B4-BE49-F238E27FC236}">
                <a16:creationId xmlns:a16="http://schemas.microsoft.com/office/drawing/2014/main" id="{DF70271D-0C3A-9ADA-052A-B79DC1573D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0EA9B-295A-D93E-1D6B-7190BB3F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duino-MPU6050-Project">
            <a:hlinkClick r:id="" action="ppaction://media"/>
            <a:extLst>
              <a:ext uri="{FF2B5EF4-FFF2-40B4-BE49-F238E27FC236}">
                <a16:creationId xmlns:a16="http://schemas.microsoft.com/office/drawing/2014/main" id="{7C2B1123-31CA-1A3F-5B8E-C059B4350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D736B60-62A9-FAD0-DFB0-D2B6EB3A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42938"/>
            <a:ext cx="97536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ACB913-C4BC-F36D-95C8-740F814DC996}"/>
              </a:ext>
            </a:extLst>
          </p:cNvPr>
          <p:cNvSpPr txBox="1"/>
          <p:nvPr/>
        </p:nvSpPr>
        <p:spPr>
          <a:xfrm>
            <a:off x="2452954" y="621166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https://blog.arduino.cc/2018/10/02/augment-rc-vehicle-control-with-an-imu-based-transmitter/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F8A5-6E94-1900-1294-B754EE7BFAEE}"/>
              </a:ext>
            </a:extLst>
          </p:cNvPr>
          <p:cNvSpPr txBox="1"/>
          <p:nvPr/>
        </p:nvSpPr>
        <p:spPr>
          <a:xfrm>
            <a:off x="3182420" y="21823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2250"/>
              </a:spcAft>
            </a:pPr>
            <a:r>
              <a:rPr lang="en-US" b="0" i="0" dirty="0">
                <a:solidFill>
                  <a:srgbClr val="434F54"/>
                </a:solidFill>
                <a:effectLst/>
                <a:latin typeface="Typonine Sans Light"/>
              </a:rPr>
              <a:t>Augment RC vehicle control with an IMU-based transmitter</a:t>
            </a:r>
          </a:p>
        </p:txBody>
      </p:sp>
    </p:spTree>
    <p:extLst>
      <p:ext uri="{BB962C8B-B14F-4D97-AF65-F5344CB8AC3E}">
        <p14:creationId xmlns:p14="http://schemas.microsoft.com/office/powerpoint/2010/main" val="98074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642921-CA92-3F74-4F10-E8A1BA059894}"/>
              </a:ext>
            </a:extLst>
          </p:cNvPr>
          <p:cNvSpPr txBox="1"/>
          <p:nvPr/>
        </p:nvSpPr>
        <p:spPr>
          <a:xfrm>
            <a:off x="4123443" y="199097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https://vimeo.com/1028156074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E20EB-920F-5625-C0A0-B4BBC9DFE82A}"/>
              </a:ext>
            </a:extLst>
          </p:cNvPr>
          <p:cNvSpPr txBox="1"/>
          <p:nvPr/>
        </p:nvSpPr>
        <p:spPr>
          <a:xfrm>
            <a:off x="2317530" y="480849"/>
            <a:ext cx="866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created (by me) for IMU sensor where fake value is published in the topic /data/imu</a:t>
            </a:r>
          </a:p>
        </p:txBody>
      </p:sp>
    </p:spTree>
    <p:extLst>
      <p:ext uri="{BB962C8B-B14F-4D97-AF65-F5344CB8AC3E}">
        <p14:creationId xmlns:p14="http://schemas.microsoft.com/office/powerpoint/2010/main" val="142873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EFFD0-2658-5F0A-5AAF-2C3C56B892B6}"/>
              </a:ext>
            </a:extLst>
          </p:cNvPr>
          <p:cNvSpPr txBox="1"/>
          <p:nvPr/>
        </p:nvSpPr>
        <p:spPr>
          <a:xfrm>
            <a:off x="4437993" y="599090"/>
            <a:ext cx="2341988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IMU setup in 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96139-8E58-3E82-0803-C16C7461DE78}"/>
              </a:ext>
            </a:extLst>
          </p:cNvPr>
          <p:cNvSpPr txBox="1"/>
          <p:nvPr/>
        </p:nvSpPr>
        <p:spPr>
          <a:xfrm>
            <a:off x="2307677" y="1484441"/>
            <a:ext cx="816062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Components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IMU Sensor</a:t>
            </a:r>
            <a:r>
              <a:rPr lang="en-US" sz="1600" dirty="0"/>
              <a:t> (e.g., MPU6050)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Microcontroller</a:t>
            </a:r>
            <a:r>
              <a:rPr lang="en-US" sz="1600" dirty="0"/>
              <a:t> (e.g., Arduino) to read data from the IMU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Main Computer</a:t>
            </a:r>
            <a:r>
              <a:rPr lang="en-US" sz="1600" dirty="0"/>
              <a:t> (e.g., Raspberry Pi 4 running ROS2)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Connecting Wires</a:t>
            </a:r>
            <a:r>
              <a:rPr lang="en-US" sz="1600" dirty="0"/>
              <a:t> for I2C connection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Power Supply</a:t>
            </a:r>
            <a:r>
              <a:rPr lang="en-US" sz="1600" dirty="0"/>
              <a:t> for the Arduino (often powered through USB from the Pi)</a:t>
            </a:r>
          </a:p>
          <a:p>
            <a:r>
              <a:rPr lang="en-US" sz="1600" b="1" dirty="0"/>
              <a:t>Wiring Connections (for MPU6050)</a:t>
            </a:r>
          </a:p>
          <a:p>
            <a:r>
              <a:rPr lang="en-US" sz="1600" dirty="0"/>
              <a:t>If you’re using an MPU6050, it typically communicates over </a:t>
            </a:r>
            <a:r>
              <a:rPr lang="en-US" sz="1600" b="1" dirty="0"/>
              <a:t>I2C</a:t>
            </a:r>
            <a:r>
              <a:rPr lang="en-US" sz="1600" dirty="0"/>
              <a:t>. Here’s how to wire 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VCC</a:t>
            </a:r>
            <a:r>
              <a:rPr lang="en-US" sz="1600" dirty="0"/>
              <a:t> to </a:t>
            </a:r>
            <a:r>
              <a:rPr lang="en-US" sz="1600" b="1" dirty="0"/>
              <a:t>5V</a:t>
            </a:r>
            <a:r>
              <a:rPr lang="en-US" sz="1600" dirty="0"/>
              <a:t> on the Arduino (or 3.3V if required by your IMU version).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GND</a:t>
            </a:r>
            <a:r>
              <a:rPr lang="en-US" sz="1600" dirty="0"/>
              <a:t> to </a:t>
            </a:r>
            <a:r>
              <a:rPr lang="en-US" sz="1600" b="1" dirty="0"/>
              <a:t>GND</a:t>
            </a:r>
            <a:r>
              <a:rPr lang="en-US" sz="1600" dirty="0"/>
              <a:t> on the Arduino.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SCL</a:t>
            </a:r>
            <a:r>
              <a:rPr lang="en-US" sz="1600" dirty="0"/>
              <a:t> (Serial Clock) to </a:t>
            </a:r>
            <a:r>
              <a:rPr lang="en-US" sz="1600" b="1" dirty="0"/>
              <a:t>A5</a:t>
            </a:r>
            <a:r>
              <a:rPr lang="en-US" sz="1600" dirty="0"/>
              <a:t> (Arduino UNO) or designated SCL pin on other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SDA</a:t>
            </a:r>
            <a:r>
              <a:rPr lang="en-US" sz="1600" dirty="0"/>
              <a:t> (Serial Data) to </a:t>
            </a:r>
            <a:r>
              <a:rPr lang="en-US" sz="1600" b="1" dirty="0"/>
              <a:t>A4</a:t>
            </a:r>
            <a:r>
              <a:rPr lang="en-US" sz="1600" dirty="0"/>
              <a:t> (Arduino UNO) or designated SDA pin on other models.</a:t>
            </a:r>
          </a:p>
          <a:p>
            <a:r>
              <a:rPr lang="en-US" sz="1600" dirty="0"/>
              <a:t>This setup will allow the Arduino to communicate with the IMU over I2C.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617C1-47E7-2CAB-1F24-E394185AB07C}"/>
              </a:ext>
            </a:extLst>
          </p:cNvPr>
          <p:cNvSpPr txBox="1"/>
          <p:nvPr/>
        </p:nvSpPr>
        <p:spPr>
          <a:xfrm>
            <a:off x="5998779" y="6109138"/>
            <a:ext cx="32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3178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CC39B-4D48-FD72-303E-B9903C614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7A779-92FB-254B-6099-F53C604DEB7F}"/>
              </a:ext>
            </a:extLst>
          </p:cNvPr>
          <p:cNvSpPr txBox="1"/>
          <p:nvPr/>
        </p:nvSpPr>
        <p:spPr>
          <a:xfrm>
            <a:off x="4437993" y="599090"/>
            <a:ext cx="2341988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IMU setup in 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86E71-A548-A017-2CF7-57D0F79BCD99}"/>
              </a:ext>
            </a:extLst>
          </p:cNvPr>
          <p:cNvSpPr txBox="1"/>
          <p:nvPr/>
        </p:nvSpPr>
        <p:spPr>
          <a:xfrm>
            <a:off x="2307677" y="1484441"/>
            <a:ext cx="8160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Programming the Arduino to Read IMU Data</a:t>
            </a:r>
          </a:p>
          <a:p>
            <a:r>
              <a:rPr lang="en-US" sz="1600" dirty="0"/>
              <a:t>Next, program the Arduino to read data from the IMU and send it over serial to the Raspberry Pi.</a:t>
            </a:r>
          </a:p>
          <a:p>
            <a:r>
              <a:rPr lang="en-US" sz="1600" b="1" dirty="0"/>
              <a:t>Step 1: Install the MPU6050 Library</a:t>
            </a:r>
          </a:p>
          <a:p>
            <a:r>
              <a:rPr lang="en-US" sz="1600" dirty="0"/>
              <a:t>In the Arduino IDE: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Go to </a:t>
            </a:r>
            <a:r>
              <a:rPr lang="en-US" sz="1600" b="1" dirty="0"/>
              <a:t>Sketch</a:t>
            </a:r>
            <a:r>
              <a:rPr lang="en-US" sz="1600" dirty="0"/>
              <a:t> -&gt; </a:t>
            </a:r>
            <a:r>
              <a:rPr lang="en-US" sz="1600" b="1" dirty="0"/>
              <a:t>Include Library</a:t>
            </a:r>
            <a:r>
              <a:rPr lang="en-US" sz="1600" dirty="0"/>
              <a:t> -&gt; </a:t>
            </a:r>
            <a:r>
              <a:rPr lang="en-US" sz="1600" b="1" dirty="0"/>
              <a:t>Manage Libraries…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Search for "MPU6050" and install a library like </a:t>
            </a:r>
            <a:r>
              <a:rPr lang="en-US" sz="1600" b="1" dirty="0"/>
              <a:t>MPU6050 by Electronic Cats</a:t>
            </a:r>
            <a:r>
              <a:rPr lang="en-US" sz="1600" dirty="0"/>
              <a:t> or </a:t>
            </a:r>
            <a:r>
              <a:rPr lang="en-US" sz="1600" b="1" dirty="0"/>
              <a:t>MPU6050 by Jeff </a:t>
            </a:r>
            <a:r>
              <a:rPr lang="en-US" sz="1600" b="1" dirty="0" err="1"/>
              <a:t>Rowberg</a:t>
            </a:r>
            <a:r>
              <a:rPr lang="en-US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2136B-4FC8-438F-9516-0156A0272625}"/>
              </a:ext>
            </a:extLst>
          </p:cNvPr>
          <p:cNvSpPr txBox="1"/>
          <p:nvPr/>
        </p:nvSpPr>
        <p:spPr>
          <a:xfrm>
            <a:off x="5998779" y="6109138"/>
            <a:ext cx="32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EC45249-B4DE-D079-BD13-62428D2171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906184"/>
              </p:ext>
            </p:extLst>
          </p:nvPr>
        </p:nvGraphicFramePr>
        <p:xfrm>
          <a:off x="9942786" y="481527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400" imgH="771525" progId="Word.OpenDocumentText.12">
                  <p:embed/>
                </p:oleObj>
              </mc:Choice>
              <mc:Fallback>
                <p:oleObj name="Document" showAsIcon="1" r:id="rId2" imgW="914400" imgH="771525" progId="Word.OpenDocumentTex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EC45249-B4DE-D079-BD13-62428D2171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42786" y="481527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46DBF2A-376D-ADDF-1AF4-9588408AB2CE}"/>
              </a:ext>
            </a:extLst>
          </p:cNvPr>
          <p:cNvSpPr txBox="1"/>
          <p:nvPr/>
        </p:nvSpPr>
        <p:spPr>
          <a:xfrm>
            <a:off x="1826829" y="4598865"/>
            <a:ext cx="61662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Explanation of Code</a:t>
            </a:r>
            <a:r>
              <a:rPr lang="en-US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Acceleration and Gyroscope Data</a:t>
            </a:r>
            <a:r>
              <a:rPr lang="en-US" sz="1200" dirty="0"/>
              <a:t>: Reads and prints accelerometer and gyroscope values to the serial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Serial Print Format</a:t>
            </a:r>
            <a:r>
              <a:rPr lang="en-US" sz="1200" dirty="0"/>
              <a:t>: Data is output in a simple format that’s easy to parse in ROS2.</a:t>
            </a:r>
          </a:p>
          <a:p>
            <a:r>
              <a:rPr lang="en-US" sz="1200" u="sng" dirty="0"/>
              <a:t>Upload this code to your Arduino.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0F218B-40C2-1B51-9327-0926B1540290}"/>
              </a:ext>
            </a:extLst>
          </p:cNvPr>
          <p:cNvSpPr/>
          <p:nvPr/>
        </p:nvSpPr>
        <p:spPr>
          <a:xfrm>
            <a:off x="8623738" y="4815271"/>
            <a:ext cx="1095703" cy="6317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6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05D92-4708-3D9E-1EB1-03E48BA74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B15E7C-E934-1E8A-C11F-FD02AED7501D}"/>
              </a:ext>
            </a:extLst>
          </p:cNvPr>
          <p:cNvSpPr txBox="1"/>
          <p:nvPr/>
        </p:nvSpPr>
        <p:spPr>
          <a:xfrm>
            <a:off x="1849821" y="2138966"/>
            <a:ext cx="7294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Introduction to IMU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an IMU?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Inertial Measurement Unit (IMU)</a:t>
            </a:r>
            <a:r>
              <a:rPr lang="en-US" dirty="0"/>
              <a:t> is a device that measures and reports a vehicle's specific force, angular rate, and sometimes magnetic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IMUs are widely used in applications where orientation, velocity, and position are needed, such as robotics, drones, mobile phones, and autonomous vehicles.</a:t>
            </a:r>
          </a:p>
        </p:txBody>
      </p:sp>
    </p:spTree>
    <p:extLst>
      <p:ext uri="{BB962C8B-B14F-4D97-AF65-F5344CB8AC3E}">
        <p14:creationId xmlns:p14="http://schemas.microsoft.com/office/powerpoint/2010/main" val="5729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1CB38FE-1F4A-C44D-32E4-F6EC74B06FD0}"/>
              </a:ext>
            </a:extLst>
          </p:cNvPr>
          <p:cNvGrpSpPr/>
          <p:nvPr/>
        </p:nvGrpSpPr>
        <p:grpSpPr>
          <a:xfrm>
            <a:off x="1253358" y="307427"/>
            <a:ext cx="9538138" cy="1072055"/>
            <a:chOff x="1481958" y="2546131"/>
            <a:chExt cx="9538138" cy="107205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E95870-1121-E649-759C-F2793189CAAA}"/>
                </a:ext>
              </a:extLst>
            </p:cNvPr>
            <p:cNvSpPr/>
            <p:nvPr/>
          </p:nvSpPr>
          <p:spPr>
            <a:xfrm>
              <a:off x="1481958" y="2617076"/>
              <a:ext cx="2688021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Imu_publisher</a:t>
              </a:r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3A0F4C-D6FA-54CC-6666-3BA00272AF53}"/>
                </a:ext>
              </a:extLst>
            </p:cNvPr>
            <p:cNvCxnSpPr>
              <a:stCxn id="6" idx="6"/>
            </p:cNvCxnSpPr>
            <p:nvPr/>
          </p:nvCxnSpPr>
          <p:spPr>
            <a:xfrm>
              <a:off x="4169979" y="3074276"/>
              <a:ext cx="1300655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AA21FB-1A38-3A79-2524-D46BA51BF255}"/>
                </a:ext>
              </a:extLst>
            </p:cNvPr>
            <p:cNvSpPr/>
            <p:nvPr/>
          </p:nvSpPr>
          <p:spPr>
            <a:xfrm>
              <a:off x="5470634" y="2546131"/>
              <a:ext cx="1560786" cy="1072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/imu/data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468841-BAF0-CD70-8DAA-0334D001A02C}"/>
                </a:ext>
              </a:extLst>
            </p:cNvPr>
            <p:cNvCxnSpPr/>
            <p:nvPr/>
          </p:nvCxnSpPr>
          <p:spPr>
            <a:xfrm>
              <a:off x="7031420" y="3074275"/>
              <a:ext cx="1300655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32482D-4625-EDF1-B9D8-91F3E6DEAC34}"/>
                </a:ext>
              </a:extLst>
            </p:cNvPr>
            <p:cNvSpPr/>
            <p:nvPr/>
          </p:nvSpPr>
          <p:spPr>
            <a:xfrm>
              <a:off x="8332075" y="2624958"/>
              <a:ext cx="2688021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Imu_sub</a:t>
              </a:r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608FC22-1487-40B1-8DC4-9F4ACDE7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23" y="1907626"/>
            <a:ext cx="681132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196D8-9E37-1FD2-F900-61FEC6930BFF}"/>
              </a:ext>
            </a:extLst>
          </p:cNvPr>
          <p:cNvSpPr txBox="1"/>
          <p:nvPr/>
        </p:nvSpPr>
        <p:spPr>
          <a:xfrm>
            <a:off x="888537" y="1099453"/>
            <a:ext cx="112042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https://howtomechatronics.com/tutorials/arduino/arduino-and-mpu6050-accelerometer-and-gyroscope-tutorial/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https://www.instructables.com/MPU-6050-Teapot-Project/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ChatGPT</a:t>
            </a:r>
          </a:p>
          <a:p>
            <a:pPr marL="342900" indent="-342900">
              <a:buAutoNum type="arabicPeriod"/>
            </a:pPr>
            <a:r>
              <a:rPr lang="en-US" dirty="0"/>
              <a:t>https://circuitdigest.com/microcontroller-projects/interfacing-mpu6050-module-with-arduino</a:t>
            </a:r>
          </a:p>
        </p:txBody>
      </p:sp>
    </p:spTree>
    <p:extLst>
      <p:ext uri="{BB962C8B-B14F-4D97-AF65-F5344CB8AC3E}">
        <p14:creationId xmlns:p14="http://schemas.microsoft.com/office/powerpoint/2010/main" val="89557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069CE-C61F-80F9-BAEF-1D19AF06D440}"/>
              </a:ext>
            </a:extLst>
          </p:cNvPr>
          <p:cNvSpPr txBox="1"/>
          <p:nvPr/>
        </p:nvSpPr>
        <p:spPr>
          <a:xfrm>
            <a:off x="4134018" y="2184400"/>
            <a:ext cx="3717172" cy="11079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13127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65226-6FB5-9BE2-A881-17870659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6" y="0"/>
            <a:ext cx="10513588" cy="3914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13ADA-2C8E-398F-D2B2-4561D0C37A69}"/>
              </a:ext>
            </a:extLst>
          </p:cNvPr>
          <p:cNvSpPr txBox="1"/>
          <p:nvPr/>
        </p:nvSpPr>
        <p:spPr>
          <a:xfrm>
            <a:off x="86664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https://arxiv.org/pdf/2307.15236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040C5-F0F3-AAB9-255C-C8E1B7BA6FA5}"/>
              </a:ext>
            </a:extLst>
          </p:cNvPr>
          <p:cNvSpPr txBox="1"/>
          <p:nvPr/>
        </p:nvSpPr>
        <p:spPr>
          <a:xfrm>
            <a:off x="2689860" y="4324532"/>
            <a:ext cx="73812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This survey includes overviews, analysis, and unique expert insight into</a:t>
            </a:r>
          </a:p>
          <a:p>
            <a:r>
              <a:rPr lang="en-US" dirty="0"/>
              <a:t>the algorithms and capabilities, new and old. We discuss and</a:t>
            </a:r>
          </a:p>
          <a:p>
            <a:r>
              <a:rPr lang="en-US" dirty="0"/>
              <a:t>compare current research products with historically robust</a:t>
            </a:r>
          </a:p>
          <a:p>
            <a:r>
              <a:rPr lang="en-US" dirty="0"/>
              <a:t>methods. Brief benchmarking within provides metrics for the</a:t>
            </a:r>
          </a:p>
          <a:p>
            <a:r>
              <a:rPr lang="en-US" dirty="0"/>
              <a:t>first time for the new key methods.</a:t>
            </a:r>
          </a:p>
        </p:txBody>
      </p:sp>
    </p:spTree>
    <p:extLst>
      <p:ext uri="{BB962C8B-B14F-4D97-AF65-F5344CB8AC3E}">
        <p14:creationId xmlns:p14="http://schemas.microsoft.com/office/powerpoint/2010/main" val="64651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03079-979A-5964-4488-53EB0B61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00826-0DA0-FD3D-F60E-C84EBAAC57E2}"/>
              </a:ext>
            </a:extLst>
          </p:cNvPr>
          <p:cNvSpPr txBox="1"/>
          <p:nvPr/>
        </p:nvSpPr>
        <p:spPr>
          <a:xfrm>
            <a:off x="3373120" y="802640"/>
            <a:ext cx="5442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Points of consideration</a:t>
            </a:r>
          </a:p>
        </p:txBody>
      </p:sp>
    </p:spTree>
    <p:extLst>
      <p:ext uri="{BB962C8B-B14F-4D97-AF65-F5344CB8AC3E}">
        <p14:creationId xmlns:p14="http://schemas.microsoft.com/office/powerpoint/2010/main" val="203991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810AE-72AE-AC47-B6F9-B2285C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9088B-9444-24E1-9483-26A6F36605EF}"/>
              </a:ext>
            </a:extLst>
          </p:cNvPr>
          <p:cNvSpPr txBox="1"/>
          <p:nvPr/>
        </p:nvSpPr>
        <p:spPr>
          <a:xfrm>
            <a:off x="4419600" y="3129280"/>
            <a:ext cx="2911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 notes:16</a:t>
            </a:r>
          </a:p>
        </p:txBody>
      </p:sp>
    </p:spTree>
    <p:extLst>
      <p:ext uri="{BB962C8B-B14F-4D97-AF65-F5344CB8AC3E}">
        <p14:creationId xmlns:p14="http://schemas.microsoft.com/office/powerpoint/2010/main" val="629402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8FF8F-4161-A05D-F82F-DE01A70D2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D48575-0EE6-FF98-68C9-D88CB727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4ADE6E-8D40-07EF-A9C6-681F6CF23AE1}"/>
              </a:ext>
            </a:extLst>
          </p:cNvPr>
          <p:cNvSpPr/>
          <p:nvPr/>
        </p:nvSpPr>
        <p:spPr>
          <a:xfrm>
            <a:off x="7396480" y="2448560"/>
            <a:ext cx="2042160" cy="21844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13644E-844F-17B0-3849-1A7C818B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879489"/>
            <a:ext cx="2214879" cy="1164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AC910-D7A9-7A0C-2BEB-01746B4299CC}"/>
              </a:ext>
            </a:extLst>
          </p:cNvPr>
          <p:cNvSpPr txBox="1"/>
          <p:nvPr/>
        </p:nvSpPr>
        <p:spPr>
          <a:xfrm>
            <a:off x="3556000" y="6035040"/>
            <a:ext cx="823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https://articulatedrobotics.xyz/tutorials/mobile-robot/applications/ros2_control-real/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BF7A8-28EF-3336-C3AA-55576F4B0EBB}"/>
              </a:ext>
            </a:extLst>
          </p:cNvPr>
          <p:cNvSpPr txBox="1"/>
          <p:nvPr/>
        </p:nvSpPr>
        <p:spPr>
          <a:xfrm>
            <a:off x="7115504" y="4887311"/>
            <a:ext cx="292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Customize for use case,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Articulated robotics tutorial</a:t>
            </a:r>
          </a:p>
        </p:txBody>
      </p:sp>
    </p:spTree>
    <p:extLst>
      <p:ext uri="{BB962C8B-B14F-4D97-AF65-F5344CB8AC3E}">
        <p14:creationId xmlns:p14="http://schemas.microsoft.com/office/powerpoint/2010/main" val="891775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19FBF-C8E0-4A7A-B4CF-6427E6CC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86B76-08D3-0152-208E-2C3FF0680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9" y="520489"/>
            <a:ext cx="3917186" cy="2908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73F34-2249-BA85-F0BB-3D60B8879087}"/>
              </a:ext>
            </a:extLst>
          </p:cNvPr>
          <p:cNvSpPr txBox="1"/>
          <p:nvPr/>
        </p:nvSpPr>
        <p:spPr>
          <a:xfrm>
            <a:off x="5475889" y="5433113"/>
            <a:ext cx="71155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https://en.wikipedia.org/wiki/Differential_wheeled_robot</a:t>
            </a:r>
            <a:endParaRPr lang="en-US" dirty="0"/>
          </a:p>
          <a:p>
            <a:r>
              <a:rPr lang="en-US" dirty="0"/>
              <a:t>Ackermann mobile robot chassis with independent rear wheel drives - Scientific Figure on ResearchGate. Available from: https://www.researchgate.net/figure/Ackermann-steering-principle_fig2_224184352 [accessed 21 Nov 2024]</a:t>
            </a:r>
          </a:p>
        </p:txBody>
      </p:sp>
      <p:pic>
        <p:nvPicPr>
          <p:cNvPr id="2050" name="Picture 2" descr="PDF] Summary of Omni-Directional Drive Choices | Semantic Scholar">
            <a:extLst>
              <a:ext uri="{FF2B5EF4-FFF2-40B4-BE49-F238E27FC236}">
                <a16:creationId xmlns:a16="http://schemas.microsoft.com/office/drawing/2014/main" id="{1F63207D-BC0E-8084-6DEB-D8D5A8AF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96" y="322326"/>
            <a:ext cx="6926317" cy="23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kermann steering principle | Download Scientific Diagram">
            <a:extLst>
              <a:ext uri="{FF2B5EF4-FFF2-40B4-BE49-F238E27FC236}">
                <a16:creationId xmlns:a16="http://schemas.microsoft.com/office/drawing/2014/main" id="{24F19B81-D6AC-0FCD-B11C-58CAF729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1" y="3747824"/>
            <a:ext cx="5123794" cy="29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g 2">
            <a:extLst>
              <a:ext uri="{FF2B5EF4-FFF2-40B4-BE49-F238E27FC236}">
                <a16:creationId xmlns:a16="http://schemas.microsoft.com/office/drawing/2014/main" id="{A2AAFE37-A837-7667-BCBE-7D58D3B0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14" y="2780867"/>
            <a:ext cx="3652017" cy="27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42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41CF7-B9B0-3E3B-7D13-731B62BC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641196"/>
            <a:ext cx="11898385" cy="5334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1D592-5C31-9407-8A4B-A4D3915F0BCD}"/>
              </a:ext>
            </a:extLst>
          </p:cNvPr>
          <p:cNvSpPr txBox="1"/>
          <p:nvPr/>
        </p:nvSpPr>
        <p:spPr>
          <a:xfrm>
            <a:off x="3840480" y="6370692"/>
            <a:ext cx="929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https://docs.nav2.org/setup_guides/algorithm/select_algorithm.html#select-algorithm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D48CE-9F57-3B70-7A22-A29319336D0F}"/>
              </a:ext>
            </a:extLst>
          </p:cNvPr>
          <p:cNvSpPr txBox="1"/>
          <p:nvPr/>
        </p:nvSpPr>
        <p:spPr>
          <a:xfrm>
            <a:off x="687727" y="117976"/>
            <a:ext cx="11189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Differential types of control mechanism based on the vehicle driving system</a:t>
            </a:r>
          </a:p>
        </p:txBody>
      </p:sp>
    </p:spTree>
    <p:extLst>
      <p:ext uri="{BB962C8B-B14F-4D97-AF65-F5344CB8AC3E}">
        <p14:creationId xmlns:p14="http://schemas.microsoft.com/office/powerpoint/2010/main" val="1019653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E067-B499-4D60-59C9-FC371C5AE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3E82D-741D-E3C7-9D63-DBC41E171117}"/>
              </a:ext>
            </a:extLst>
          </p:cNvPr>
          <p:cNvSpPr txBox="1"/>
          <p:nvPr/>
        </p:nvSpPr>
        <p:spPr>
          <a:xfrm>
            <a:off x="3810000" y="741680"/>
            <a:ext cx="4024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Demo of controllers: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FA948B-2888-0E49-EA9E-793C03FF01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73851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419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61ED-149B-B948-D7A1-4197F42F8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EFF04C-36DB-EB7B-8189-8C4BAB4F6332}"/>
              </a:ext>
            </a:extLst>
          </p:cNvPr>
          <p:cNvSpPr txBox="1"/>
          <p:nvPr/>
        </p:nvSpPr>
        <p:spPr>
          <a:xfrm>
            <a:off x="3048000" y="213896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Basic Functionality of an IMU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IMU typically contains multiple sensors: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Accelerometer</a:t>
            </a:r>
            <a:r>
              <a:rPr lang="en-US" dirty="0"/>
              <a:t>: Measures linear acceleration in 3 axes (x, y, z).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Gyroscope</a:t>
            </a:r>
            <a:r>
              <a:rPr lang="en-US" dirty="0"/>
              <a:t>: Measures rotational velocity around 3 axes (roll, pitch, yaw).</a:t>
            </a:r>
          </a:p>
        </p:txBody>
      </p:sp>
    </p:spTree>
    <p:extLst>
      <p:ext uri="{BB962C8B-B14F-4D97-AF65-F5344CB8AC3E}">
        <p14:creationId xmlns:p14="http://schemas.microsoft.com/office/powerpoint/2010/main" val="793898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8EC2-DAD9-8BDA-56FD-C84B483A9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362F27-C30F-01F6-DC05-4695BD334DE5}"/>
              </a:ext>
            </a:extLst>
          </p:cNvPr>
          <p:cNvSpPr txBox="1"/>
          <p:nvPr/>
        </p:nvSpPr>
        <p:spPr>
          <a:xfrm>
            <a:off x="6522720" y="5977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https://docs.nav2.org/plugins/index.html#controllers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2BC4D-8AC3-2606-4C5E-543E9417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7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E6DB-F325-EAB7-826E-8931AEDD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CC75-EAE3-BCA2-BC07-581D8B5B7559}"/>
              </a:ext>
            </a:extLst>
          </p:cNvPr>
          <p:cNvSpPr txBox="1"/>
          <p:nvPr/>
        </p:nvSpPr>
        <p:spPr>
          <a:xfrm>
            <a:off x="4499312" y="2379133"/>
            <a:ext cx="3193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Ros2_control</a:t>
            </a:r>
          </a:p>
        </p:txBody>
      </p:sp>
    </p:spTree>
    <p:extLst>
      <p:ext uri="{BB962C8B-B14F-4D97-AF65-F5344CB8AC3E}">
        <p14:creationId xmlns:p14="http://schemas.microsoft.com/office/powerpoint/2010/main" val="3924935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9CE32-81D2-4B2F-A0BE-72F537E0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0749B-DFE7-6FBE-C153-662D64C9ABB2}"/>
              </a:ext>
            </a:extLst>
          </p:cNvPr>
          <p:cNvSpPr txBox="1"/>
          <p:nvPr/>
        </p:nvSpPr>
        <p:spPr>
          <a:xfrm flipH="1">
            <a:off x="1002452" y="702733"/>
            <a:ext cx="9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Diffbot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B9D3D-329B-BF98-781E-DB787042823E}"/>
              </a:ext>
            </a:extLst>
          </p:cNvPr>
          <p:cNvSpPr txBox="1"/>
          <p:nvPr/>
        </p:nvSpPr>
        <p:spPr>
          <a:xfrm>
            <a:off x="4495800" y="5642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https://control.ros.org/master/doc/ros2_control_demos/example_2/doc/userdoc.html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89703-AD5A-5FA9-48EB-3530EBD1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1072065"/>
            <a:ext cx="3298624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94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DB9F-D3B4-9666-48A5-1ECE61E3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C693AB-6E91-1F8A-5AA6-4308298E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26971" cy="2238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18A8D-6A21-3EF3-C1BF-BE7EBEEBC909}"/>
              </a:ext>
            </a:extLst>
          </p:cNvPr>
          <p:cNvSpPr txBox="1"/>
          <p:nvPr/>
        </p:nvSpPr>
        <p:spPr>
          <a:xfrm>
            <a:off x="4707467" y="510401"/>
            <a:ext cx="328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2D127-2BE7-3D55-5A65-55BF356DC61C}"/>
              </a:ext>
            </a:extLst>
          </p:cNvPr>
          <p:cNvSpPr txBox="1"/>
          <p:nvPr/>
        </p:nvSpPr>
        <p:spPr>
          <a:xfrm>
            <a:off x="3979333" y="14887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diffbot_controllers.yaml</a:t>
            </a:r>
            <a:r>
              <a:rPr lang="en-US" dirty="0"/>
              <a:t> file and adjust parameters like </a:t>
            </a:r>
            <a:r>
              <a:rPr lang="en-US" dirty="0" err="1"/>
              <a:t>wheel_radius</a:t>
            </a:r>
            <a:r>
              <a:rPr lang="en-US" dirty="0"/>
              <a:t>, </a:t>
            </a:r>
            <a:r>
              <a:rPr lang="en-US" dirty="0" err="1"/>
              <a:t>wheel_separation</a:t>
            </a:r>
            <a:r>
              <a:rPr lang="en-US" dirty="0"/>
              <a:t>, or velocity limits.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12D60-81F3-E6A2-CFC9-EA070A996238}"/>
              </a:ext>
            </a:extLst>
          </p:cNvPr>
          <p:cNvSpPr txBox="1"/>
          <p:nvPr/>
        </p:nvSpPr>
        <p:spPr>
          <a:xfrm>
            <a:off x="3048000" y="2277015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diff_drive_controller</a:t>
            </a:r>
            <a:r>
              <a:rPr lang="en-US" sz="1400" dirty="0"/>
              <a:t>:</a:t>
            </a:r>
          </a:p>
          <a:p>
            <a:r>
              <a:rPr lang="en-US" sz="1400" dirty="0"/>
              <a:t>  type: </a:t>
            </a:r>
            <a:r>
              <a:rPr lang="en-US" sz="1400" dirty="0" err="1"/>
              <a:t>diff_drive_controller</a:t>
            </a:r>
            <a:r>
              <a:rPr lang="en-US" sz="1400" dirty="0"/>
              <a:t>/</a:t>
            </a:r>
            <a:r>
              <a:rPr lang="en-US" sz="1400" dirty="0" err="1"/>
              <a:t>DiffDriveController</a:t>
            </a:r>
            <a:endParaRPr lang="en-US" sz="1400" dirty="0"/>
          </a:p>
          <a:p>
            <a:r>
              <a:rPr lang="en-US" sz="1400" dirty="0"/>
              <a:t>  parameters: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wheel_radius</a:t>
            </a:r>
            <a:r>
              <a:rPr lang="en-US" sz="1400" dirty="0"/>
              <a:t>: 0.2    # Change the wheel size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wheel_separation</a:t>
            </a:r>
            <a:r>
              <a:rPr lang="en-US" sz="1400" dirty="0"/>
              <a:t>: 0.6  # Increase the distance between wheels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linear.x.max_velocity</a:t>
            </a:r>
            <a:r>
              <a:rPr lang="en-US" sz="1400" dirty="0"/>
              <a:t>: 1.5  # Modify maximum speed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angular.z.max_velocity</a:t>
            </a:r>
            <a:r>
              <a:rPr lang="en-US" sz="1400" dirty="0"/>
              <a:t>: 0.8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ECBC6B-6198-BC5A-F93F-4E19A45BA4C2}"/>
              </a:ext>
            </a:extLst>
          </p:cNvPr>
          <p:cNvSpPr txBox="1"/>
          <p:nvPr/>
        </p:nvSpPr>
        <p:spPr>
          <a:xfrm>
            <a:off x="174172" y="48514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ros2 topic pub --rate 10 /</a:t>
            </a:r>
            <a:r>
              <a:rPr lang="en-US" dirty="0" err="1"/>
              <a:t>cmd_vel</a:t>
            </a:r>
            <a:r>
              <a:rPr lang="en-US" dirty="0"/>
              <a:t> </a:t>
            </a:r>
            <a:r>
              <a:rPr lang="en-US" dirty="0" err="1"/>
              <a:t>geometry_msgs</a:t>
            </a:r>
            <a:r>
              <a:rPr lang="en-US" dirty="0"/>
              <a:t>/msg/</a:t>
            </a:r>
            <a:r>
              <a:rPr lang="en-US" dirty="0" err="1"/>
              <a:t>TwistStamped</a:t>
            </a:r>
            <a:r>
              <a:rPr lang="en-US" dirty="0"/>
              <a:t> "twist:  linear:    x: 0.7    y: 0.0    z: 0.0  angular:    x: 0.0    y: 0.0    z: 1.0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4A21B-0432-7858-1255-17757E661394}"/>
              </a:ext>
            </a:extLst>
          </p:cNvPr>
          <p:cNvSpPr txBox="1"/>
          <p:nvPr/>
        </p:nvSpPr>
        <p:spPr>
          <a:xfrm>
            <a:off x="6191794" y="51249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ros2 topic pub /</a:t>
            </a:r>
            <a:r>
              <a:rPr lang="en-US" dirty="0" err="1"/>
              <a:t>cmd_vel</a:t>
            </a:r>
            <a:r>
              <a:rPr lang="en-US" dirty="0"/>
              <a:t> </a:t>
            </a:r>
            <a:r>
              <a:rPr lang="en-US" dirty="0" err="1"/>
              <a:t>geometry_msgs</a:t>
            </a:r>
            <a:r>
              <a:rPr lang="en-US" dirty="0"/>
              <a:t>/msg/Twist "linear:  x: 1.0  y: 0.0  z: 0.0angular:  x: 0.0  y: 0.0  z: 0.5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1ECA87-FD1A-2E35-99D8-75A4445E3EC3}"/>
              </a:ext>
            </a:extLst>
          </p:cNvPr>
          <p:cNvSpPr txBox="1"/>
          <p:nvPr/>
        </p:nvSpPr>
        <p:spPr>
          <a:xfrm flipH="1">
            <a:off x="1517468" y="4493623"/>
            <a:ext cx="1297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Right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CA359D-4154-8CDC-C5A3-4D58DC888572}"/>
              </a:ext>
            </a:extLst>
          </p:cNvPr>
          <p:cNvSpPr txBox="1"/>
          <p:nvPr/>
        </p:nvSpPr>
        <p:spPr>
          <a:xfrm flipH="1">
            <a:off x="8591005" y="4445969"/>
            <a:ext cx="1297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wrong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C59011-E72A-B810-8C5D-5280B9BA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16" y="4295451"/>
            <a:ext cx="478221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1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2167-EE75-88BE-5921-65863FD3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F15E0-5303-626E-0D02-3B2F813B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51" y="0"/>
            <a:ext cx="54640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465EEA-BC2A-487A-EB29-835BFC87D2CC}"/>
              </a:ext>
            </a:extLst>
          </p:cNvPr>
          <p:cNvSpPr/>
          <p:nvPr/>
        </p:nvSpPr>
        <p:spPr>
          <a:xfrm>
            <a:off x="322216" y="870856"/>
            <a:ext cx="1898469" cy="1907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Troubleshoot: check subscriber subscribes to which “type” of topic</a:t>
            </a:r>
          </a:p>
        </p:txBody>
      </p:sp>
    </p:spTree>
    <p:extLst>
      <p:ext uri="{BB962C8B-B14F-4D97-AF65-F5344CB8AC3E}">
        <p14:creationId xmlns:p14="http://schemas.microsoft.com/office/powerpoint/2010/main" val="3130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0250-128C-FB6B-CDEA-E40E383F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EB4A69B-21F8-50EE-D43A-8EEA4512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26" y="473380"/>
            <a:ext cx="5592057" cy="26508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B4ADE-8B5B-7D63-01E3-3F4A79B5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852" y="473380"/>
            <a:ext cx="5192380" cy="2897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704269-5F54-870C-3E78-871CFD7E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73" y="3550356"/>
            <a:ext cx="6507879" cy="29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09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0C1F7-22ED-EE9A-52AD-FA1663CE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6" y="273202"/>
            <a:ext cx="5959520" cy="29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6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EFABF-C5C8-4149-AC3F-FC7E5ABB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873F6-8BCA-5687-9496-CBAA1684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" y="301177"/>
            <a:ext cx="6161671" cy="37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99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06B92-0347-7BBF-B479-B544ADB8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EDBFD-9D12-AEEE-E69D-5B325B71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38026"/>
            <a:ext cx="6368266" cy="37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1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8A90-0AC4-E40C-E2F0-520F9EC4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470113-8E41-6AF9-6C03-EE76FA8A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1" y="202423"/>
            <a:ext cx="5952379" cy="37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157E-0572-E601-AD6F-DD189C0D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08EC64-8E79-5B06-B492-77D1ADFCF48A}"/>
              </a:ext>
            </a:extLst>
          </p:cNvPr>
          <p:cNvSpPr txBox="1"/>
          <p:nvPr/>
        </p:nvSpPr>
        <p:spPr>
          <a:xfrm>
            <a:off x="1797269" y="1169470"/>
            <a:ext cx="73467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Overview of the MPU6050 IMU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MPU6050 Specifications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Manufactured by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InvenSense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Combines a </a:t>
            </a:r>
            <a:r>
              <a:rPr lang="en-US" b="1" dirty="0"/>
              <a:t>3-axis accelerometer</a:t>
            </a:r>
            <a:r>
              <a:rPr lang="en-US" dirty="0"/>
              <a:t> and a </a:t>
            </a:r>
            <a:r>
              <a:rPr lang="en-US" b="1" dirty="0"/>
              <a:t>3-axis gyroscope</a:t>
            </a:r>
            <a:r>
              <a:rPr lang="en-US" dirty="0"/>
              <a:t> in a single chip.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Data Interface</a:t>
            </a:r>
            <a:r>
              <a:rPr lang="en-US" dirty="0"/>
              <a:t>: I2C, making it easy to interface with microcontrollers like Arduino and Raspberry Pi.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Range</a:t>
            </a:r>
            <a:r>
              <a:rPr lang="en-US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Accelerometer: Selectable ranges of ±2g, ±4g, ±8g, and ±16g.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Gyroscope: Selectable ranges of ±250, ±500, ±1000, and ±2000 degrees/second.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 of MPU6050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information about the vehicle’s orientation and movement, which can be used for localization and navigation.</a:t>
            </a:r>
          </a:p>
        </p:txBody>
      </p:sp>
    </p:spTree>
    <p:extLst>
      <p:ext uri="{BB962C8B-B14F-4D97-AF65-F5344CB8AC3E}">
        <p14:creationId xmlns:p14="http://schemas.microsoft.com/office/powerpoint/2010/main" val="3713897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D77D-0E37-8C6E-E53C-8B4804A0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72696-6FA1-2985-AE06-706C4E0C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1" y="227396"/>
            <a:ext cx="6142619" cy="33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08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BB06-30C5-B8BE-DBB8-07131E20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C036F-8678-FA18-7159-9AEF3306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250718"/>
            <a:ext cx="6451236" cy="31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9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463B-53E5-D210-1052-3293D602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01FB2C-5C3E-A54D-3309-FFB18A20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24"/>
            <a:ext cx="7241879" cy="28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4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C343-04E3-A46B-A05F-505E5C33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87C5ED-84A8-8EDB-2577-E8416ABA6C72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Hardware Setup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Motors and Steering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Rear motors controlled via </a:t>
            </a:r>
            <a:r>
              <a:rPr lang="en-US" sz="1600" b="1" dirty="0"/>
              <a:t>PWM signals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Steering system controlled by a </a:t>
            </a:r>
            <a:r>
              <a:rPr lang="en-US" sz="1600" b="1" dirty="0"/>
              <a:t>servo motor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b="1" dirty="0"/>
              <a:t>Feedback</a:t>
            </a:r>
            <a:r>
              <a:rPr lang="en-US" sz="1600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No feedback initially for the steering.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Plan to use a </a:t>
            </a:r>
            <a:r>
              <a:rPr lang="en-US" sz="1600" b="1" dirty="0"/>
              <a:t>color sensor</a:t>
            </a:r>
            <a:r>
              <a:rPr lang="en-US" sz="1600" dirty="0"/>
              <a:t> later to measure the turn taken by the vehicle.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Sensors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Currently available: </a:t>
            </a:r>
            <a:r>
              <a:rPr lang="en-US" sz="1600" b="1" dirty="0"/>
              <a:t>LIDAR</a:t>
            </a:r>
            <a:r>
              <a:rPr lang="en-US" sz="1600" dirty="0"/>
              <a:t> and </a:t>
            </a:r>
            <a:r>
              <a:rPr lang="en-US" sz="1600" b="1" dirty="0"/>
              <a:t>IMU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Planned additions: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Camera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Ultrasonic sensors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Color sensor</a:t>
            </a:r>
            <a:r>
              <a:rPr lang="en-US" sz="1600" dirty="0"/>
              <a:t> for steering feedback.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Encoders</a:t>
            </a:r>
            <a:r>
              <a:rPr lang="en-US" sz="1600" dirty="0"/>
              <a:t> for wheel feedback.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Control Hardware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Using </a:t>
            </a:r>
            <a:r>
              <a:rPr lang="en-US" sz="1600" b="1" dirty="0"/>
              <a:t>ZK-BM1 motor driver</a:t>
            </a:r>
            <a:r>
              <a:rPr lang="en-US" sz="1600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One output controls two DC motors.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Another output controls the servo motor.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Communication: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Raspberry Pi communicates with Arduino via </a:t>
            </a:r>
            <a:r>
              <a:rPr lang="en-US" sz="1600" b="1" dirty="0"/>
              <a:t>USB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Arduino communicates with the motor driver through </a:t>
            </a:r>
            <a:r>
              <a:rPr lang="en-US" sz="1600" b="1" dirty="0"/>
              <a:t>PWM signals</a:t>
            </a:r>
            <a:r>
              <a:rPr lang="en-US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158EE-B088-4E31-3CB1-0E6413E1EBC2}"/>
              </a:ext>
            </a:extLst>
          </p:cNvPr>
          <p:cNvSpPr txBox="1"/>
          <p:nvPr/>
        </p:nvSpPr>
        <p:spPr>
          <a:xfrm>
            <a:off x="3544389" y="459378"/>
            <a:ext cx="613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</a:t>
            </a:r>
            <a:r>
              <a:rPr lang="en-US" sz="1800" b="1" dirty="0"/>
              <a:t>Hardware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48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068B1-138E-DD1C-D5CF-7FD8DDF3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E3C107-AFD8-6451-5911-B3D8DAB13A8D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09922-D14B-8B3D-F685-D080EA7D74EB}"/>
              </a:ext>
            </a:extLst>
          </p:cNvPr>
          <p:cNvSpPr txBox="1"/>
          <p:nvPr/>
        </p:nvSpPr>
        <p:spPr>
          <a:xfrm>
            <a:off x="3544389" y="459378"/>
            <a:ext cx="613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</a:t>
            </a:r>
            <a:r>
              <a:rPr lang="en-US" sz="1800" b="1" dirty="0"/>
              <a:t>Software Setup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07CC3-7459-A956-3873-2EC9331D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8" y="1498669"/>
            <a:ext cx="7952281" cy="4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4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6BBF2-6773-BA8B-4AFA-1AD3718F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5BDCB6-CF5A-14B9-920A-78D20FFD8987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Development and Testing</a:t>
            </a:r>
          </a:p>
          <a:p>
            <a:pPr>
              <a:buFont typeface="+mj-lt"/>
              <a:buAutoNum type="arabicPeriod" startAt="7"/>
            </a:pPr>
            <a:r>
              <a:rPr lang="en-US" b="1" dirty="0"/>
              <a:t>Simulation vs. Real Hardware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dirty="0"/>
              <a:t>Simulation:</a:t>
            </a:r>
          </a:p>
          <a:p>
            <a:pPr marL="1143000" lvl="2" indent="-228600">
              <a:buFont typeface="+mj-lt"/>
              <a:buAutoNum type="arabicPeriod" startAt="7"/>
            </a:pPr>
            <a:r>
              <a:rPr lang="en-US" dirty="0"/>
              <a:t>Access to </a:t>
            </a:r>
            <a:r>
              <a:rPr lang="en-US" b="1" dirty="0"/>
              <a:t>Gazebo</a:t>
            </a:r>
            <a:r>
              <a:rPr lang="en-US" dirty="0"/>
              <a:t> for virtual testing.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dirty="0"/>
              <a:t>Real Hardware:</a:t>
            </a:r>
          </a:p>
          <a:p>
            <a:pPr marL="1143000" lvl="2" indent="-228600">
              <a:buFont typeface="+mj-lt"/>
              <a:buAutoNum type="arabicPeriod" startAt="7"/>
            </a:pPr>
            <a:r>
              <a:rPr lang="en-US" dirty="0"/>
              <a:t>Plan to test on real hardware as soon as possible.</a:t>
            </a:r>
          </a:p>
          <a:p>
            <a:pPr>
              <a:buFont typeface="+mj-lt"/>
              <a:buAutoNum type="arabicPeriod" startAt="7"/>
            </a:pPr>
            <a:r>
              <a:rPr lang="en-US" b="1" dirty="0"/>
              <a:t>Incremental Goals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b="1" dirty="0"/>
              <a:t>First milestone</a:t>
            </a:r>
            <a:r>
              <a:rPr lang="en-US" dirty="0"/>
              <a:t>: Achieve basic motion.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b="1" dirty="0"/>
              <a:t>SLAM</a:t>
            </a:r>
            <a:r>
              <a:rPr lang="en-US" dirty="0"/>
              <a:t>: Already achieved using IMU, LIDAR, and mocked odometry.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dirty="0"/>
              <a:t>Subsequent milestones: Sensor integration, navigation, and obstacle avoidance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5A9E1-22B7-887E-EA6B-B06E61C3EFA8}"/>
              </a:ext>
            </a:extLst>
          </p:cNvPr>
          <p:cNvSpPr txBox="1"/>
          <p:nvPr/>
        </p:nvSpPr>
        <p:spPr>
          <a:xfrm>
            <a:off x="3091544" y="459378"/>
            <a:ext cx="6139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</a:t>
            </a:r>
            <a:r>
              <a:rPr lang="en-US" b="1" dirty="0"/>
              <a:t>Development and Testing</a:t>
            </a:r>
          </a:p>
          <a:p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09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EE8-BD23-529F-F7FD-E2C974C9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AB4DBD-E559-07B9-C799-494FAAFAC704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+mj-lt"/>
              <a:buAutoNum type="arabicPeriod" startAt="9"/>
            </a:pPr>
            <a:r>
              <a:rPr lang="en-US" b="1" dirty="0"/>
              <a:t>Hardware Interface Plugin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No existing code or libraries for interfacing with hardware.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Starting from scratch:</a:t>
            </a:r>
          </a:p>
          <a:p>
            <a:pPr marL="1143000" lvl="2" indent="-228600">
              <a:buFont typeface="+mj-lt"/>
              <a:buAutoNum type="arabicPeriod" startAt="9"/>
            </a:pPr>
            <a:r>
              <a:rPr lang="en-US" dirty="0"/>
              <a:t>Initial focus on a </a:t>
            </a:r>
            <a:r>
              <a:rPr lang="en-US" b="1" dirty="0"/>
              <a:t>mock hardware interface</a:t>
            </a:r>
            <a:r>
              <a:rPr lang="en-US" dirty="0"/>
              <a:t> to simulate commands before working on real hardware.</a:t>
            </a:r>
          </a:p>
          <a:p>
            <a:pPr>
              <a:buFont typeface="+mj-lt"/>
              <a:buAutoNum type="arabicPeriod" startAt="9"/>
            </a:pPr>
            <a:r>
              <a:rPr lang="en-US" b="1" dirty="0"/>
              <a:t>ROS2 Version and Environment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ROS2 Humble.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No significant computational constraints on the Raspberry Pi.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0DA6C-1F76-21F8-DB02-92FA65F12156}"/>
              </a:ext>
            </a:extLst>
          </p:cNvPr>
          <p:cNvSpPr txBox="1"/>
          <p:nvPr/>
        </p:nvSpPr>
        <p:spPr>
          <a:xfrm>
            <a:off x="3091544" y="459378"/>
            <a:ext cx="6139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I</a:t>
            </a:r>
            <a:r>
              <a:rPr lang="en-US" b="1" dirty="0"/>
              <a:t>ntegration and Deployment</a:t>
            </a:r>
          </a:p>
          <a:p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13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8DDCD1-4BBA-28AC-7DA8-5CCAC4AA0C55}"/>
              </a:ext>
            </a:extLst>
          </p:cNvPr>
          <p:cNvSpPr txBox="1"/>
          <p:nvPr/>
        </p:nvSpPr>
        <p:spPr>
          <a:xfrm>
            <a:off x="3048000" y="241551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Optional Exploration</a:t>
            </a:r>
          </a:p>
          <a:p>
            <a:pPr>
              <a:buFont typeface="+mj-lt"/>
              <a:buAutoNum type="arabicPeriod" startAt="11"/>
            </a:pPr>
            <a:r>
              <a:rPr lang="en-US" b="1" dirty="0"/>
              <a:t>Advanced Features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Interested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Visual odometry</a:t>
            </a:r>
            <a:r>
              <a:rPr lang="en-US" dirty="0"/>
              <a:t> or </a:t>
            </a:r>
            <a:r>
              <a:rPr lang="en-US" b="1" dirty="0"/>
              <a:t>SLAM</a:t>
            </a:r>
            <a:r>
              <a:rPr lang="en-US" dirty="0"/>
              <a:t> for localization.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Obstacle avoidance</a:t>
            </a:r>
            <a:r>
              <a:rPr lang="en-US" dirty="0"/>
              <a:t> or </a:t>
            </a:r>
            <a:r>
              <a:rPr lang="en-US" b="1" dirty="0"/>
              <a:t>dynamic path planning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interested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Multi-robot coordination or communication.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191B-7005-71D7-F624-2102DE53B891}"/>
              </a:ext>
            </a:extLst>
          </p:cNvPr>
          <p:cNvSpPr txBox="1"/>
          <p:nvPr/>
        </p:nvSpPr>
        <p:spPr>
          <a:xfrm>
            <a:off x="3962400" y="1541417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Further, if..</a:t>
            </a:r>
          </a:p>
        </p:txBody>
      </p:sp>
    </p:spTree>
    <p:extLst>
      <p:ext uri="{BB962C8B-B14F-4D97-AF65-F5344CB8AC3E}">
        <p14:creationId xmlns:p14="http://schemas.microsoft.com/office/powerpoint/2010/main" val="2383115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B29F1D-7508-B678-315D-066D810DFAAC}"/>
              </a:ext>
            </a:extLst>
          </p:cNvPr>
          <p:cNvSpPr/>
          <p:nvPr/>
        </p:nvSpPr>
        <p:spPr>
          <a:xfrm>
            <a:off x="278674" y="383177"/>
            <a:ext cx="11617235" cy="324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1. Additional Information Required</a:t>
            </a:r>
          </a:p>
          <a:p>
            <a:r>
              <a:rPr lang="en-US" dirty="0"/>
              <a:t>To fully define your URDF/</a:t>
            </a:r>
            <a:r>
              <a:rPr lang="en-US" dirty="0" err="1"/>
              <a:t>Xacro</a:t>
            </a:r>
            <a:r>
              <a:rPr lang="en-US" dirty="0"/>
              <a:t>, I need the following: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Chassis Dimensions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Length, width, and height of the chassis.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Wheel Mounting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Is the axle of the wheel centered or offset vertically on the chassis?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Weight Distribution (Optional)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Approximate weight or center of gravity if available (can be added later for physics simulation in Gazebo).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Steering Details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Is the steering mechanism Ackermann-based with a single-point turn axis, or does it have any unique features?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Do you want to model only the front wheels turning or simulate virtual rear-wheel steering?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0904FB-1B78-25F9-FF8A-D4D4570B052D}"/>
              </a:ext>
            </a:extLst>
          </p:cNvPr>
          <p:cNvSpPr/>
          <p:nvPr/>
        </p:nvSpPr>
        <p:spPr>
          <a:xfrm>
            <a:off x="539931" y="3875314"/>
            <a:ext cx="10485120" cy="2786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2. What You’ve Already Provided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Wheelbase</a:t>
            </a:r>
            <a:r>
              <a:rPr lang="en-US" dirty="0"/>
              <a:t>: 55.8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Track Width</a:t>
            </a:r>
            <a:r>
              <a:rPr lang="en-US" dirty="0"/>
              <a:t>: 40.8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Wheel Diameter</a:t>
            </a:r>
            <a:r>
              <a:rPr lang="en-US" dirty="0"/>
              <a:t>: 20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Steering Offset</a:t>
            </a:r>
            <a:r>
              <a:rPr lang="en-US" dirty="0"/>
              <a:t>: 12 cm from the front wheel axis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54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4D675-3779-D0C3-C672-4A12A06169AD}"/>
              </a:ext>
            </a:extLst>
          </p:cNvPr>
          <p:cNvSpPr/>
          <p:nvPr/>
        </p:nvSpPr>
        <p:spPr>
          <a:xfrm>
            <a:off x="534154" y="491150"/>
            <a:ext cx="11298725" cy="587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Key Components of a Hardware Interface</a:t>
            </a:r>
          </a:p>
          <a:p>
            <a:pPr algn="just"/>
            <a:r>
              <a:rPr lang="en-US" dirty="0"/>
              <a:t>Command Interfaces: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Define what type of commands the hardware can accept (e.g., set position, velocity, or effort).</a:t>
            </a:r>
          </a:p>
          <a:p>
            <a:pPr algn="just"/>
            <a:r>
              <a:rPr lang="en-US" dirty="0"/>
              <a:t>Examples:</a:t>
            </a:r>
          </a:p>
          <a:p>
            <a:pPr algn="just"/>
            <a:r>
              <a:rPr lang="en-US" dirty="0"/>
              <a:t>position for a servo motor to set its angle.</a:t>
            </a:r>
          </a:p>
          <a:p>
            <a:pPr algn="just"/>
            <a:r>
              <a:rPr lang="en-US" dirty="0"/>
              <a:t>velocity for a DC motor to set its speed.</a:t>
            </a:r>
          </a:p>
          <a:p>
            <a:pPr algn="just"/>
            <a:r>
              <a:rPr lang="en-US" dirty="0"/>
              <a:t>effort for force/torque-based control.</a:t>
            </a:r>
          </a:p>
          <a:p>
            <a:pPr algn="just"/>
            <a:r>
              <a:rPr lang="en-US" dirty="0"/>
              <a:t>State Interfaces: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Define what states the hardware reports back (e.g., current position, velocity, or effort).</a:t>
            </a:r>
          </a:p>
          <a:p>
            <a:pPr algn="just"/>
            <a:r>
              <a:rPr lang="en-US" dirty="0"/>
              <a:t>These are read by the read() method in the hardware interface plugin.</a:t>
            </a:r>
          </a:p>
          <a:p>
            <a:pPr algn="just"/>
            <a:r>
              <a:rPr lang="en-US" dirty="0"/>
              <a:t>Claimed Interfaces: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 controller claims one or more command interfaces to manage specific hardware (e.g., a joint).</a:t>
            </a:r>
          </a:p>
        </p:txBody>
      </p:sp>
    </p:spTree>
    <p:extLst>
      <p:ext uri="{BB962C8B-B14F-4D97-AF65-F5344CB8AC3E}">
        <p14:creationId xmlns:p14="http://schemas.microsoft.com/office/powerpoint/2010/main" val="96403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ADAF-ECAC-4E5E-3EF2-B8233A017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2B98AC-D302-845C-2164-CD904E5A9540}"/>
              </a:ext>
            </a:extLst>
          </p:cNvPr>
          <p:cNvSpPr txBox="1"/>
          <p:nvPr/>
        </p:nvSpPr>
        <p:spPr>
          <a:xfrm>
            <a:off x="3048856" y="2138907"/>
            <a:ext cx="60977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Provided by the MPU6050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Accelerometer Data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linear acceleration</a:t>
            </a:r>
            <a:r>
              <a:rPr lang="en-US" dirty="0"/>
              <a:t> along the x, y, and z axes.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to detect changes in speed and can infer orientation (e.g., tilt) relative to gravity.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Gyroscope Data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angular velocity</a:t>
            </a:r>
            <a:r>
              <a:rPr lang="en-US" dirty="0"/>
              <a:t> around the x, y, and z axes.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Helps to track the rotation of the vehicle, providing insights into changes in direction.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Data Format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values from the IMU might look like this: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Accelerometer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Ax = 0.5g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Ay = 0.1g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Az = 9.8g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(where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gravity)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Gyroscope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Gx = 30°/s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Gy = 0°/s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-15°/s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35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9BEBA-FA7D-9D2E-4A80-1281B70E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069E68-8927-1439-92C8-80ED560E5568}"/>
              </a:ext>
            </a:extLst>
          </p:cNvPr>
          <p:cNvSpPr txBox="1"/>
          <p:nvPr/>
        </p:nvSpPr>
        <p:spPr>
          <a:xfrm>
            <a:off x="1473452" y="104660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 Developers Open Class n.186: Understand Ackermann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FF9A3-D1F0-58B4-F856-6FFFE0059EE4}"/>
              </a:ext>
            </a:extLst>
          </p:cNvPr>
          <p:cNvSpPr txBox="1"/>
          <p:nvPr/>
        </p:nvSpPr>
        <p:spPr>
          <a:xfrm>
            <a:off x="1473451" y="1686704"/>
            <a:ext cx="8231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 Developers Open Class n.196: How to create Web Dashboards for ROS 2</a:t>
            </a:r>
          </a:p>
        </p:txBody>
      </p:sp>
    </p:spTree>
    <p:extLst>
      <p:ext uri="{BB962C8B-B14F-4D97-AF65-F5344CB8AC3E}">
        <p14:creationId xmlns:p14="http://schemas.microsoft.com/office/powerpoint/2010/main" val="2292043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39DD-7E06-324A-1884-D2CECBC3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1DF2C6-3D2F-DC09-0635-7D21E2F7B23C}"/>
              </a:ext>
            </a:extLst>
          </p:cNvPr>
          <p:cNvSpPr txBox="1"/>
          <p:nvPr/>
        </p:nvSpPr>
        <p:spPr>
          <a:xfrm>
            <a:off x="3048000" y="892021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https://youtu.be/bQgAIV3eHbg?si=A3iqi5qmgtID3G__</a:t>
            </a:r>
          </a:p>
          <a:p>
            <a:endParaRPr lang="en-US" dirty="0"/>
          </a:p>
          <a:p>
            <a:r>
              <a:rPr lang="en-US" dirty="0"/>
              <a:t>https://youtu.be/LvBjVmZxxDA?si=XPYen7uNuu0KzYwN</a:t>
            </a:r>
          </a:p>
          <a:p>
            <a:endParaRPr lang="en-US" dirty="0"/>
          </a:p>
          <a:p>
            <a:r>
              <a:rPr lang="en-US" dirty="0"/>
              <a:t>https://youtu.be/YSlRPh-N0Fs?si=48WRin4L3DRD3iFt</a:t>
            </a:r>
          </a:p>
          <a:p>
            <a:endParaRPr lang="en-US" dirty="0"/>
          </a:p>
          <a:p>
            <a:r>
              <a:rPr lang="en-US" dirty="0"/>
              <a:t>https://youtu.be/RrFcKgJUK54?si=P6bpAIUSQgPZbJFv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https://youtu.be/xBhYHOSxMOk?si=hYWWMXaDafRX4sKn</a:t>
            </a:r>
          </a:p>
          <a:p>
            <a:r>
              <a:rPr lang="en-US" dirty="0"/>
              <a:t>https://youtu.be/3RPaWrOGYPU?si=XJftufjk2KPCL87T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https://youtu.be/vzxGgf9Jn3c?si=_mjBgf0v9Z9ISZq0</a:t>
            </a:r>
          </a:p>
          <a:p>
            <a:endParaRPr lang="en-US" dirty="0"/>
          </a:p>
          <a:p>
            <a:r>
              <a:rPr lang="en-US" dirty="0"/>
              <a:t>https://youtu.be/vzxGgf9Jn3c?si=_mjBgf0v9Z9ISZq0</a:t>
            </a:r>
          </a:p>
          <a:p>
            <a:endParaRPr lang="en-US" dirty="0"/>
          </a:p>
          <a:p>
            <a:r>
              <a:rPr lang="en-US" dirty="0"/>
              <a:t>https://youtu.be/9AsDmPJWcnQ?si=eO0iY6R3SN7i3wmP</a:t>
            </a:r>
          </a:p>
        </p:txBody>
      </p:sp>
    </p:spTree>
    <p:extLst>
      <p:ext uri="{BB962C8B-B14F-4D97-AF65-F5344CB8AC3E}">
        <p14:creationId xmlns:p14="http://schemas.microsoft.com/office/powerpoint/2010/main" val="4149484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17A2-FE58-6FC0-DD13-4CA4E59D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961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CB27B-10BD-1D39-612E-1C1E832F1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892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6780-69E6-0BEB-A2B0-F681CC78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944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3ADD7-B3C2-CA01-491B-D227460D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95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3C86-C4FB-A847-D555-13800AF6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81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08AA-E33F-532F-370A-32816A04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938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48EE-912A-5EA5-C47C-25CE9622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859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2F31-01BA-4533-705D-33D483126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28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8DE1C-166E-F46E-312D-E583DF91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ED40E-DBAE-2513-149E-BDA36DA79C64}"/>
              </a:ext>
            </a:extLst>
          </p:cNvPr>
          <p:cNvSpPr txBox="1"/>
          <p:nvPr/>
        </p:nvSpPr>
        <p:spPr>
          <a:xfrm>
            <a:off x="1017142" y="615413"/>
            <a:ext cx="81294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the IMU Helps in Our Autonomous Car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Purposes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Orientation Tracking</a:t>
            </a:r>
            <a:r>
              <a:rPr lang="en-US" dirty="0"/>
              <a:t>: Provides data to determine the car's tilt and rotation, helping with stable movement and correct alignment on the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Acceleration Measurement</a:t>
            </a:r>
            <a:r>
              <a:rPr lang="en-US" dirty="0"/>
              <a:t>: Detects changes in the car’s speed, which can be useful for controlling the vehicle smoothly.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Assists in Localization</a:t>
            </a:r>
            <a:r>
              <a:rPr lang="en-US" dirty="0"/>
              <a:t>: The IMU can work with other sensors (like LiDAR) to estimate the car’s position more accurately, especially in cases of short-term drift correction.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Use IMU Along with LiDAR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LiDAR</a:t>
            </a:r>
            <a:r>
              <a:rPr lang="en-US" dirty="0"/>
              <a:t> is excellent for creating maps and detecting obstacles, but it may have limitations in tracking subtle orientation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IMU compensates for short-term orientation changes</a:t>
            </a:r>
            <a:r>
              <a:rPr lang="en-US" dirty="0"/>
              <a:t>, especially in low-speed situations where LiDAR data may not be precise enough for fine adjustments.</a:t>
            </a:r>
          </a:p>
        </p:txBody>
      </p:sp>
    </p:spTree>
    <p:extLst>
      <p:ext uri="{BB962C8B-B14F-4D97-AF65-F5344CB8AC3E}">
        <p14:creationId xmlns:p14="http://schemas.microsoft.com/office/powerpoint/2010/main" val="2841778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B817-FDA4-EAA1-F322-C0FAC4A7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323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3B3FC-CA5E-79C0-B905-EB4FAFAAE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505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85CB3-C1A0-AB70-0E5E-B5D297683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973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CC452-B5FA-AC25-8358-A7695EE0A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688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1766F-DD8E-3107-9AFC-9893A4E4D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77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1837F-4EB5-EDD4-78B7-BDCADC18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46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17AFE-CB0C-B4A9-05EC-09C279C14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005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6115-61E0-683A-D71E-038DF86F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00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761B-A458-4FC3-09BF-F79863AF6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819C1-662C-BB75-B5F3-E86BEB3040E5}"/>
              </a:ext>
            </a:extLst>
          </p:cNvPr>
          <p:cNvSpPr txBox="1"/>
          <p:nvPr/>
        </p:nvSpPr>
        <p:spPr>
          <a:xfrm>
            <a:off x="647272" y="1030911"/>
            <a:ext cx="1069539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Integrating the MPU6050 into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Hardware Setup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Connection to Microcontroller</a:t>
            </a:r>
            <a:r>
              <a:rPr lang="en-US" dirty="0"/>
              <a:t>: The MPU6050 communicates via I2C.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Wiring</a:t>
            </a:r>
            <a:r>
              <a:rPr lang="en-US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VCC to 3.3V or 5V (based on microcontroller’s voltage level).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GND to GND.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SCL and SDA to respective I2C pins on the microcontroller (e.g., A4 and A5 on Arduino).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Placement on the Vehicle</a:t>
            </a:r>
            <a:r>
              <a:rPr lang="en-US" dirty="0"/>
              <a:t>: Mount the MPU6050 in a stable position near the </a:t>
            </a:r>
            <a:r>
              <a:rPr lang="en-US" b="1" dirty="0"/>
              <a:t>center of the vehicle </a:t>
            </a:r>
            <a:r>
              <a:rPr lang="en-US" dirty="0"/>
              <a:t>to minimize vibrations and ensure accurate readings.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Software Integration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Arduino Code</a:t>
            </a:r>
            <a:r>
              <a:rPr lang="en-US" dirty="0"/>
              <a:t>: Using an MPU6050 library (e.g., Adafruit or Jeff </a:t>
            </a:r>
            <a:r>
              <a:rPr lang="en-US" dirty="0" err="1"/>
              <a:t>Rowberg’s</a:t>
            </a:r>
            <a:r>
              <a:rPr lang="en-US" dirty="0"/>
              <a:t> MPU6050 library) to initialize and read data from the sensor.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IMU data can be published to a ROS2 topic (e.g</a:t>
            </a:r>
            <a:r>
              <a:rPr lang="en-US" altLang="en-US" dirty="0">
                <a:latin typeface="Arial" panose="020B0604020202020204" pitchFamily="34" charset="0"/>
              </a:rPr>
              <a:t>., /imu/data).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nodes can then subscribe to this topic for orientation and motion data, which helps with localization and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5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E010-6C89-F74D-10FB-96EF0BC8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9B349F-C1DE-FC79-EA55-DFDFF4F8532D}"/>
              </a:ext>
            </a:extLst>
          </p:cNvPr>
          <p:cNvSpPr txBox="1"/>
          <p:nvPr/>
        </p:nvSpPr>
        <p:spPr>
          <a:xfrm>
            <a:off x="3047999" y="889843"/>
            <a:ext cx="731862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Flow in the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Step-by-Step Data 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 MPU6050 reads linear acceleration and angular velocity.</a:t>
            </a:r>
          </a:p>
          <a:p>
            <a:r>
              <a:rPr lang="en-US" b="1" dirty="0"/>
              <a:t>2. Preprocessing on Arduino</a:t>
            </a:r>
            <a:r>
              <a:rPr lang="en-US" dirty="0"/>
              <a:t>: Basic filtering (if any) and formatting data.</a:t>
            </a:r>
          </a:p>
          <a:p>
            <a:r>
              <a:rPr lang="en-US" b="1" dirty="0"/>
              <a:t>3. Data Transmission to Raspberry Pi (RP4)</a:t>
            </a:r>
            <a:r>
              <a:rPr lang="en-US" dirty="0"/>
              <a:t>: Arduino sends data over I2C or serial to RP4.</a:t>
            </a:r>
          </a:p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4. ROS2 Node Publishes IMU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 ROS2 node on RP4 reads the data and publishes it </a:t>
            </a:r>
            <a:r>
              <a:rPr lang="en-US" altLang="en-US" dirty="0"/>
              <a:t>to /imu/data. </a:t>
            </a:r>
          </a:p>
          <a:p>
            <a:endParaRPr lang="en-US" altLang="en-US" dirty="0"/>
          </a:p>
          <a:p>
            <a:r>
              <a:rPr lang="en-US" b="1" dirty="0"/>
              <a:t>5. Data Fusion and Usage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robot_localization</a:t>
            </a:r>
            <a:r>
              <a:rPr lang="en-US" dirty="0"/>
              <a:t> package combines IMU data with other sensor data (like LiDAR) to estimate position and orientation.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Navigation and Control Nodes</a:t>
            </a:r>
            <a:r>
              <a:rPr lang="en-US" dirty="0"/>
              <a:t> use this information to adjust the car’s path and maintain stability.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1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627DF-5E86-2D16-AD74-5DA83800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06D0FE-0847-77F5-3C32-FCFDB370E6C2}"/>
              </a:ext>
            </a:extLst>
          </p:cNvPr>
          <p:cNvSpPr txBox="1"/>
          <p:nvPr/>
        </p:nvSpPr>
        <p:spPr>
          <a:xfrm>
            <a:off x="503434" y="416977"/>
            <a:ext cx="1147623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Important Concepts for Working with IMU Data:</a:t>
            </a:r>
          </a:p>
          <a:p>
            <a:endParaRPr lang="en-US" b="1" dirty="0"/>
          </a:p>
          <a:p>
            <a:r>
              <a:rPr lang="en-US" b="1" dirty="0"/>
              <a:t>1. Noise and Drift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IMU sensors can be noisy and subject to drift over time, especially in low-cost sensors like the MPU6050.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Use filtering techniques such as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Complementary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Kalman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(provided by ROS2 packages like </a:t>
            </a:r>
            <a:r>
              <a:rPr lang="en-US" altLang="en-US" b="1" i="1" u="sng" dirty="0" err="1"/>
              <a:t>robot_localization</a:t>
            </a:r>
            <a:r>
              <a:rPr lang="en-US" altLang="en-US" dirty="0"/>
              <a:t>) to fuse IMU data with other sensors and reduce drift. </a:t>
            </a:r>
          </a:p>
          <a:p>
            <a:endParaRPr lang="en-US" b="1" dirty="0"/>
          </a:p>
          <a:p>
            <a:r>
              <a:rPr lang="en-US" b="1" dirty="0"/>
              <a:t>2. Sensor Calibration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Accelerometer Calibration</a:t>
            </a:r>
            <a:r>
              <a:rPr lang="en-US" dirty="0"/>
              <a:t>: Ensures that the IMU’s readings are accurate for each axis. A common method involves placing the sensor in different orientations and adjusting for gravity.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Gyroscope Calibration</a:t>
            </a:r>
            <a:r>
              <a:rPr lang="en-US" dirty="0"/>
              <a:t>: Corrects for any inherent bias in the gyroscope readings to prevent drift.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3.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Coordinate Frames and Transformation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data from the IMU needs to be correctly oriented with respect to the car’s frame of reference </a:t>
            </a:r>
            <a:r>
              <a:rPr lang="en-US" altLang="en-US" dirty="0"/>
              <a:t>(</a:t>
            </a:r>
            <a:r>
              <a:rPr lang="en-US" altLang="en-US" dirty="0" err="1"/>
              <a:t>base_link</a:t>
            </a:r>
            <a:r>
              <a:rPr lang="en-US" altLang="en-US" dirty="0"/>
              <a:t>). ROS2 uses tf2 (transformation)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manage coordinate frames and ensure that IMU data aligns with other sensor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0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2730</Words>
  <Application>Microsoft Office PowerPoint</Application>
  <PresentationFormat>Widescreen</PresentationFormat>
  <Paragraphs>288</Paragraphs>
  <Slides>67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Arial Unicode MS</vt:lpstr>
      <vt:lpstr>Calibri</vt:lpstr>
      <vt:lpstr>Calibri Light</vt:lpstr>
      <vt:lpstr>Typonine Sans Light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Gupta</dc:creator>
  <cp:lastModifiedBy>Aditya Gupta</cp:lastModifiedBy>
  <cp:revision>10</cp:revision>
  <dcterms:created xsi:type="dcterms:W3CDTF">2024-11-10T14:42:05Z</dcterms:created>
  <dcterms:modified xsi:type="dcterms:W3CDTF">2024-12-02T01:23:06Z</dcterms:modified>
</cp:coreProperties>
</file>